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"/>
  </p:notesMasterIdLst>
  <p:handoutMasterIdLst>
    <p:handoutMasterId r:id="rId6"/>
  </p:handoutMasterIdLst>
  <p:sldIdLst>
    <p:sldId id="359" r:id="rId2"/>
    <p:sldId id="383" r:id="rId3"/>
    <p:sldId id="358" r:id="rId4"/>
  </p:sldIdLst>
  <p:sldSz cx="9144000" cy="6858000" type="screen4x3"/>
  <p:notesSz cx="7099300" cy="102346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3439"/>
    <a:srgbClr val="000000"/>
    <a:srgbClr val="C33439"/>
    <a:srgbClr val="9AC2C0"/>
    <a:srgbClr val="FE86D6"/>
    <a:srgbClr val="33CC33"/>
    <a:srgbClr val="FF0000"/>
    <a:srgbClr val="FF9900"/>
    <a:srgbClr val="3399FF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26" autoAdjust="0"/>
    <p:restoredTop sz="97513" autoAdjust="0"/>
  </p:normalViewPr>
  <p:slideViewPr>
    <p:cSldViewPr>
      <p:cViewPr varScale="1">
        <p:scale>
          <a:sx n="68" d="100"/>
          <a:sy n="68" d="100"/>
        </p:scale>
        <p:origin x="1266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2970" y="-90"/>
      </p:cViewPr>
      <p:guideLst>
        <p:guide orient="horz" pos="3223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7137" cy="512304"/>
          </a:xfrm>
          <a:prstGeom prst="rect">
            <a:avLst/>
          </a:prstGeom>
        </p:spPr>
        <p:txBody>
          <a:bodyPr vert="horz" lIns="95027" tIns="47515" rIns="95027" bIns="47515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4020508" y="1"/>
            <a:ext cx="3077137" cy="512304"/>
          </a:xfrm>
          <a:prstGeom prst="rect">
            <a:avLst/>
          </a:prstGeom>
        </p:spPr>
        <p:txBody>
          <a:bodyPr vert="horz" lIns="95027" tIns="47515" rIns="95027" bIns="47515" rtlCol="0"/>
          <a:lstStyle>
            <a:lvl1pPr algn="r">
              <a:defRPr sz="1200" smtClean="0"/>
            </a:lvl1pPr>
          </a:lstStyle>
          <a:p>
            <a:pPr>
              <a:defRPr/>
            </a:pPr>
            <a:fld id="{E4B6049C-858F-43F6-8000-D21913D743CD}" type="datetimeFigureOut">
              <a:rPr lang="fr-FR"/>
              <a:pPr>
                <a:defRPr/>
              </a:pPr>
              <a:t>01/03/2016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1" y="9720677"/>
            <a:ext cx="3077137" cy="512303"/>
          </a:xfrm>
          <a:prstGeom prst="rect">
            <a:avLst/>
          </a:prstGeom>
        </p:spPr>
        <p:txBody>
          <a:bodyPr vert="horz" lIns="95027" tIns="47515" rIns="95027" bIns="4751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4020508" y="9720677"/>
            <a:ext cx="3077137" cy="512303"/>
          </a:xfrm>
          <a:prstGeom prst="rect">
            <a:avLst/>
          </a:prstGeom>
        </p:spPr>
        <p:txBody>
          <a:bodyPr vert="horz" lIns="95027" tIns="47515" rIns="95027" bIns="47515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43598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3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572" tIns="47287" rIns="94572" bIns="47287" numCol="1" anchor="t" anchorCtr="0" compatLnSpc="1">
            <a:prstTxWarp prst="textNoShape">
              <a:avLst/>
            </a:prstTxWarp>
          </a:bodyPr>
          <a:lstStyle>
            <a:lvl1pPr defTabSz="94549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8" y="3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572" tIns="47287" rIns="94572" bIns="47287" numCol="1" anchor="t" anchorCtr="0" compatLnSpc="1">
            <a:prstTxWarp prst="textNoShape">
              <a:avLst/>
            </a:prstTxWarp>
          </a:bodyPr>
          <a:lstStyle>
            <a:lvl1pPr algn="r" defTabSz="94549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89013" y="766763"/>
            <a:ext cx="5121275" cy="384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02" y="4861157"/>
            <a:ext cx="5680103" cy="4605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572" tIns="47287" rIns="94572" bIns="472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722312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572" tIns="47287" rIns="94572" bIns="47287" numCol="1" anchor="b" anchorCtr="0" compatLnSpc="1">
            <a:prstTxWarp prst="textNoShape">
              <a:avLst/>
            </a:prstTxWarp>
          </a:bodyPr>
          <a:lstStyle>
            <a:lvl1pPr defTabSz="94549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8" y="9722312"/>
            <a:ext cx="3077137" cy="510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572" tIns="47287" rIns="94572" bIns="47287" numCol="1" anchor="b" anchorCtr="0" compatLnSpc="1">
            <a:prstTxWarp prst="textNoShape">
              <a:avLst/>
            </a:prstTxWarp>
          </a:bodyPr>
          <a:lstStyle>
            <a:lvl1pPr algn="r" defTabSz="94549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0A5F009-5958-46F8-B41D-2976FF2774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942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dirty="0"/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0734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433" indent="-285550" defTabSz="940734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2204" indent="-228441" defTabSz="940734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599090" indent="-228441" defTabSz="940734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5972" indent="-228441" defTabSz="940734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2855" indent="-228441" defTabSz="9407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69733" indent="-228441" defTabSz="9407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6615" indent="-228441" defTabSz="9407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3501" indent="-228441" defTabSz="9407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defRPr/>
            </a:pPr>
            <a:fld id="{9A6977E3-ECE7-4183-A3F4-8363CDE1A090}" type="slidenum">
              <a:rPr lang="fr-FR" smtClean="0">
                <a:latin typeface="Arial" charset="0"/>
              </a:rPr>
              <a:pPr eaLnBrk="1" hangingPunct="1">
                <a:defRPr/>
              </a:pPr>
              <a:t>1</a:t>
            </a:fld>
            <a:endParaRPr lang="fr-FR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4823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1815">
              <a:defRPr/>
            </a:pPr>
            <a:fld id="{4229E87F-4715-43FD-88D8-CAE1BD3CADBF}" type="slidenum">
              <a:rPr lang="fr-FR" smtClean="0">
                <a:solidFill>
                  <a:srgbClr val="000000"/>
                </a:solidFill>
              </a:rPr>
              <a:pPr defTabSz="941815">
                <a:defRPr/>
              </a:pPr>
              <a:t>2</a:t>
            </a:fld>
            <a:endParaRPr lang="fr-FR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microsoft.com/office/2007/relationships/hdphoto" Target="../media/hdphoto2.wdp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éf masque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1-mars-16</a:t>
            </a:fld>
            <a:endParaRPr lang="fr-FR" dirty="0"/>
          </a:p>
        </p:txBody>
      </p:sp>
      <p:sp>
        <p:nvSpPr>
          <p:cNvPr id="4" name="Rectangle 361"/>
          <p:cNvSpPr/>
          <p:nvPr userDrawn="1"/>
        </p:nvSpPr>
        <p:spPr>
          <a:xfrm>
            <a:off x="611561" y="4077072"/>
            <a:ext cx="4172722" cy="2592288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72000" tIns="72000" rIns="180000" bIns="72000" rtlCol="0" anchor="ctr"/>
          <a:lstStyle/>
          <a:p>
            <a:pPr marL="88900" algn="just"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latin typeface="+mn-lt"/>
              <a:cs typeface="+mn-cs"/>
            </a:endParaRPr>
          </a:p>
        </p:txBody>
      </p:sp>
      <p:sp>
        <p:nvSpPr>
          <p:cNvPr id="5" name="Rectangle 361"/>
          <p:cNvSpPr/>
          <p:nvPr userDrawn="1"/>
        </p:nvSpPr>
        <p:spPr>
          <a:xfrm>
            <a:off x="719600" y="908720"/>
            <a:ext cx="3924408" cy="3096222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" name="Rectangle 361"/>
          <p:cNvSpPr/>
          <p:nvPr userDrawn="1"/>
        </p:nvSpPr>
        <p:spPr>
          <a:xfrm>
            <a:off x="4814970" y="3772781"/>
            <a:ext cx="4077510" cy="2896579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7" name="Rectangle 361"/>
          <p:cNvSpPr/>
          <p:nvPr userDrawn="1"/>
        </p:nvSpPr>
        <p:spPr>
          <a:xfrm>
            <a:off x="4814970" y="708795"/>
            <a:ext cx="4077510" cy="3063985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kern="0" dirty="0"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899592" y="102307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Contexte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17712" y="4351152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Enjeux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5148064" y="4005064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Bénéfices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364088" y="1041650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tx1"/>
                </a:solidFill>
              </a:rPr>
              <a:t>Intervention</a:t>
            </a: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duotone>
              <a:prstClr val="black"/>
              <a:schemeClr val="bg2">
                <a:lumMod val="50000"/>
                <a:lumOff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600" y="4369168"/>
            <a:ext cx="252000" cy="252000"/>
          </a:xfrm>
          <a:prstGeom prst="rect">
            <a:avLst/>
          </a:prstGeom>
        </p:spPr>
      </p:pic>
      <p:sp>
        <p:nvSpPr>
          <p:cNvPr id="13" name="Espace réservé du contenu 3"/>
          <p:cNvSpPr>
            <a:spLocks noGrp="1"/>
          </p:cNvSpPr>
          <p:nvPr>
            <p:ph sz="quarter" idx="2"/>
          </p:nvPr>
        </p:nvSpPr>
        <p:spPr>
          <a:xfrm>
            <a:off x="899593" y="4551040"/>
            <a:ext cx="3744416" cy="2089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sp>
        <p:nvSpPr>
          <p:cNvPr id="14" name="Espace réservé du contenu 3"/>
          <p:cNvSpPr>
            <a:spLocks noGrp="1"/>
          </p:cNvSpPr>
          <p:nvPr>
            <p:ph sz="quarter" idx="11"/>
          </p:nvPr>
        </p:nvSpPr>
        <p:spPr>
          <a:xfrm>
            <a:off x="755576" y="1384126"/>
            <a:ext cx="3672408" cy="218889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sp>
        <p:nvSpPr>
          <p:cNvPr id="15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5004049" y="1412776"/>
            <a:ext cx="3615996" cy="225805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100" kern="12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6" name="Espace réservé du contenu 3"/>
          <p:cNvSpPr>
            <a:spLocks noGrp="1"/>
          </p:cNvSpPr>
          <p:nvPr>
            <p:ph sz="quarter" idx="13"/>
          </p:nvPr>
        </p:nvSpPr>
        <p:spPr>
          <a:xfrm>
            <a:off x="5004049" y="4395861"/>
            <a:ext cx="3744415" cy="19854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pic>
        <p:nvPicPr>
          <p:cNvPr id="17" name="Picture 5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383" y="3939761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86" y="954855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383" y="942876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3476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éf masque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1-mars-16</a:t>
            </a:fld>
            <a:endParaRPr lang="fr-FR" dirty="0"/>
          </a:p>
        </p:txBody>
      </p:sp>
      <p:sp>
        <p:nvSpPr>
          <p:cNvPr id="4" name="Rectangle 361"/>
          <p:cNvSpPr/>
          <p:nvPr userDrawn="1"/>
        </p:nvSpPr>
        <p:spPr>
          <a:xfrm>
            <a:off x="611561" y="3717032"/>
            <a:ext cx="4172722" cy="2376264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kern="0" dirty="0"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  <a:cs typeface="+mn-cs"/>
            </a:endParaRPr>
          </a:p>
        </p:txBody>
      </p:sp>
      <p:sp>
        <p:nvSpPr>
          <p:cNvPr id="5" name="Rectangle 361"/>
          <p:cNvSpPr/>
          <p:nvPr userDrawn="1"/>
        </p:nvSpPr>
        <p:spPr>
          <a:xfrm>
            <a:off x="719600" y="908720"/>
            <a:ext cx="3924408" cy="2808312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6" name="Rectangle 361"/>
          <p:cNvSpPr/>
          <p:nvPr userDrawn="1"/>
        </p:nvSpPr>
        <p:spPr>
          <a:xfrm>
            <a:off x="4814970" y="3645024"/>
            <a:ext cx="4077510" cy="3040595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7" name="Rectangle 361"/>
          <p:cNvSpPr/>
          <p:nvPr userDrawn="1"/>
        </p:nvSpPr>
        <p:spPr>
          <a:xfrm>
            <a:off x="4814970" y="708795"/>
            <a:ext cx="4077510" cy="2812107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72000" tIns="72000" rIns="180000" bIns="72000" rtlCol="0" anchor="ctr"/>
          <a:lstStyle/>
          <a:p>
            <a:pPr marL="88900" algn="just"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latin typeface="+mn-lt"/>
              <a:cs typeface="+mn-cs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899592" y="102307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Contexte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1017712" y="393305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tx1"/>
                </a:solidFill>
              </a:rPr>
              <a:t>Enjeux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5148064" y="4005064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Bénéfices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276484" y="1031528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Intervention</a:t>
            </a:r>
            <a:endParaRPr lang="fr-FR" b="1" dirty="0">
              <a:solidFill>
                <a:schemeClr val="tx1"/>
              </a:solidFill>
            </a:endParaRP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24" y="3951072"/>
            <a:ext cx="252000" cy="252000"/>
          </a:xfrm>
          <a:prstGeom prst="rect">
            <a:avLst/>
          </a:prstGeom>
        </p:spPr>
      </p:pic>
      <p:pic>
        <p:nvPicPr>
          <p:cNvPr id="17" name="Picture 5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939761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27" y="954855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497" y="940594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Espace réservé du contenu 3"/>
          <p:cNvSpPr>
            <a:spLocks noGrp="1"/>
          </p:cNvSpPr>
          <p:nvPr>
            <p:ph sz="quarter" idx="2"/>
          </p:nvPr>
        </p:nvSpPr>
        <p:spPr>
          <a:xfrm>
            <a:off x="5032254" y="1407361"/>
            <a:ext cx="3644202" cy="1800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sp>
        <p:nvSpPr>
          <p:cNvPr id="21" name="Espace réservé du contenu 3"/>
          <p:cNvSpPr>
            <a:spLocks noGrp="1"/>
          </p:cNvSpPr>
          <p:nvPr>
            <p:ph sz="quarter" idx="11"/>
          </p:nvPr>
        </p:nvSpPr>
        <p:spPr>
          <a:xfrm>
            <a:off x="827584" y="1384126"/>
            <a:ext cx="3672408" cy="197286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sp>
        <p:nvSpPr>
          <p:cNvPr id="22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742834" y="4293097"/>
            <a:ext cx="3901173" cy="1800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 algn="just">
              <a:buFont typeface="Wingdings" pitchFamily="2" charset="2"/>
              <a:buNone/>
              <a:defRPr/>
            </a:pPr>
            <a:endParaRPr lang="fr-FR" sz="1100" kern="12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3" name="Espace réservé du contenu 3"/>
          <p:cNvSpPr>
            <a:spLocks noGrp="1"/>
          </p:cNvSpPr>
          <p:nvPr>
            <p:ph sz="quarter" idx="13"/>
          </p:nvPr>
        </p:nvSpPr>
        <p:spPr>
          <a:xfrm>
            <a:off x="5004049" y="4395861"/>
            <a:ext cx="3744415" cy="198546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>
            <a:lvl1pPr>
              <a:defRPr/>
            </a:lvl1pPr>
          </a:lstStyle>
          <a:p>
            <a:pPr marL="0" indent="0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668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éf masque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1-mars-16</a:t>
            </a:fld>
            <a:endParaRPr lang="fr-FR" dirty="0"/>
          </a:p>
        </p:txBody>
      </p:sp>
      <p:sp>
        <p:nvSpPr>
          <p:cNvPr id="4" name="Rectangle 361"/>
          <p:cNvSpPr/>
          <p:nvPr userDrawn="1"/>
        </p:nvSpPr>
        <p:spPr>
          <a:xfrm>
            <a:off x="467544" y="3717032"/>
            <a:ext cx="4392487" cy="2952328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5" name="Rectangle 361"/>
          <p:cNvSpPr/>
          <p:nvPr userDrawn="1"/>
        </p:nvSpPr>
        <p:spPr>
          <a:xfrm>
            <a:off x="575584" y="908720"/>
            <a:ext cx="4284447" cy="3096222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kern="0" dirty="0"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  <a:cs typeface="+mn-cs"/>
            </a:endParaRPr>
          </a:p>
        </p:txBody>
      </p:sp>
      <p:sp>
        <p:nvSpPr>
          <p:cNvPr id="6" name="Rectangle 361"/>
          <p:cNvSpPr/>
          <p:nvPr userDrawn="1"/>
        </p:nvSpPr>
        <p:spPr>
          <a:xfrm flipH="1">
            <a:off x="4860032" y="3933056"/>
            <a:ext cx="3888432" cy="2608547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72000" tIns="72000" rIns="180000" bIns="72000" rtlCol="0" anchor="ctr"/>
          <a:lstStyle/>
          <a:p>
            <a:pPr marL="88900" algn="just"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latin typeface="+mn-lt"/>
              <a:cs typeface="+mn-cs"/>
            </a:endParaRPr>
          </a:p>
        </p:txBody>
      </p:sp>
      <p:sp>
        <p:nvSpPr>
          <p:cNvPr id="7" name="Rectangle 361"/>
          <p:cNvSpPr/>
          <p:nvPr userDrawn="1"/>
        </p:nvSpPr>
        <p:spPr>
          <a:xfrm>
            <a:off x="4716016" y="971022"/>
            <a:ext cx="4176464" cy="2812107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755576" y="102307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tx1"/>
                </a:solidFill>
              </a:rPr>
              <a:t>Contexte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873696" y="3991112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Enjeux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5004048" y="429309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Bénéfices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5420500" y="1293755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Intervention</a:t>
            </a:r>
            <a:endParaRPr lang="fr-FR" b="1" dirty="0">
              <a:solidFill>
                <a:schemeClr val="tx1"/>
              </a:solidFill>
            </a:endParaRP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09" y="1041094"/>
            <a:ext cx="248591" cy="25199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 userDrawn="1"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61000"/>
                    </a14:imgEffect>
                    <a14:imgEffect>
                      <a14:colorTemperature colorTemp="3375"/>
                    </a14:imgEffect>
                    <a14:imgEffect>
                      <a14:saturation sat="75000"/>
                    </a14:imgEffect>
                    <a14:imgEffect>
                      <a14:brightnessContrast bright="-54000" contras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584" y="4009128"/>
            <a:ext cx="252000" cy="252000"/>
          </a:xfrm>
          <a:prstGeom prst="rect">
            <a:avLst/>
          </a:prstGeom>
        </p:spPr>
      </p:pic>
      <p:sp>
        <p:nvSpPr>
          <p:cNvPr id="1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683569" y="4293096"/>
            <a:ext cx="4032448" cy="20891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sp>
        <p:nvSpPr>
          <p:cNvPr id="15" name="Espace réservé du contenu 3"/>
          <p:cNvSpPr>
            <a:spLocks noGrp="1"/>
          </p:cNvSpPr>
          <p:nvPr>
            <p:ph sz="quarter" idx="11"/>
          </p:nvPr>
        </p:nvSpPr>
        <p:spPr>
          <a:xfrm>
            <a:off x="683023" y="1412776"/>
            <a:ext cx="3888978" cy="218889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indent="0" algn="just">
              <a:buFont typeface="Wingdings" pitchFamily="2" charset="2"/>
              <a:buNone/>
              <a:defRPr/>
            </a:pPr>
            <a:endParaRPr lang="fr-FR" sz="11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6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4942384" y="1675003"/>
            <a:ext cx="3806080" cy="225805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just">
              <a:defRPr/>
            </a:pPr>
            <a:endParaRPr lang="fr-FR" sz="1100" kern="1200" dirty="0">
              <a:latin typeface="+mn-lt"/>
            </a:endParaRPr>
          </a:p>
        </p:txBody>
      </p:sp>
      <p:sp>
        <p:nvSpPr>
          <p:cNvPr id="17" name="Espace réservé du contenu 3"/>
          <p:cNvSpPr>
            <a:spLocks noGrp="1"/>
          </p:cNvSpPr>
          <p:nvPr>
            <p:ph sz="quarter" idx="13"/>
          </p:nvPr>
        </p:nvSpPr>
        <p:spPr>
          <a:xfrm>
            <a:off x="5013732" y="4721903"/>
            <a:ext cx="3662724" cy="187544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defRPr/>
            </a:pPr>
            <a:endParaRPr lang="fr-FR" sz="1100" kern="1200" dirty="0">
              <a:latin typeface="+mn-lt"/>
            </a:endParaRPr>
          </a:p>
        </p:txBody>
      </p:sp>
      <p:pic>
        <p:nvPicPr>
          <p:cNvPr id="18" name="Picture 5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383" y="4221088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6292" y="1202821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370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1979712" y="-99392"/>
            <a:ext cx="5627687" cy="77470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889248" y="836712"/>
            <a:ext cx="3884240" cy="273662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936232" y="836712"/>
            <a:ext cx="3884240" cy="273662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889248" y="3717032"/>
            <a:ext cx="3884240" cy="2736626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6232" y="3717032"/>
            <a:ext cx="3884240" cy="273662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AF268-BB7D-4651-9700-CE6A617F71EA}" type="datetime5">
              <a:rPr lang="fr-FR" smtClean="0"/>
              <a:t>1-mars-16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0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 userDrawn="1"/>
        </p:nvGrpSpPr>
        <p:grpSpPr>
          <a:xfrm>
            <a:off x="603264" y="836711"/>
            <a:ext cx="8540736" cy="6021291"/>
            <a:chOff x="603264" y="836711"/>
            <a:chExt cx="8540736" cy="6021291"/>
          </a:xfrm>
        </p:grpSpPr>
        <p:sp>
          <p:nvSpPr>
            <p:cNvPr id="8" name="Rectangle 7"/>
            <p:cNvSpPr/>
            <p:nvPr userDrawn="1"/>
          </p:nvSpPr>
          <p:spPr>
            <a:xfrm>
              <a:off x="2051720" y="836711"/>
              <a:ext cx="7092280" cy="60212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reeform 25"/>
            <p:cNvSpPr>
              <a:spLocks/>
            </p:cNvSpPr>
            <p:nvPr userDrawn="1"/>
          </p:nvSpPr>
          <p:spPr bwMode="auto">
            <a:xfrm rot="5400000">
              <a:off x="-1683153" y="3123129"/>
              <a:ext cx="6021290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noFill/>
              </a:endParaRPr>
            </a:p>
          </p:txBody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9712" y="-99392"/>
            <a:ext cx="5627687" cy="774700"/>
          </a:xfrm>
        </p:spPr>
        <p:txBody>
          <a:bodyPr/>
          <a:lstStyle/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899592" y="980728"/>
            <a:ext cx="3596208" cy="561662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980728"/>
            <a:ext cx="4316288" cy="273630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861049"/>
            <a:ext cx="4316288" cy="2736303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6141A-AF44-4680-ADD5-F40013B64732}" type="datetime5">
              <a:rPr lang="fr-FR" smtClean="0"/>
              <a:t>1-mars-16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647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07504" y="260648"/>
            <a:ext cx="2016224" cy="720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 userDrawn="1"/>
        </p:nvSpPr>
        <p:spPr>
          <a:xfrm>
            <a:off x="0" y="836712"/>
            <a:ext cx="9144000" cy="60212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182" name="Rectangle 126"/>
          <p:cNvSpPr>
            <a:spLocks noGrp="1" noChangeArrowheads="1"/>
          </p:cNvSpPr>
          <p:nvPr>
            <p:ph type="ctrTitle" sz="quarter"/>
          </p:nvPr>
        </p:nvSpPr>
        <p:spPr>
          <a:xfrm>
            <a:off x="827584" y="1600200"/>
            <a:ext cx="7630616" cy="1973263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lang="fr-FR" sz="2800" dirty="0"/>
            </a:lvl1pPr>
          </a:lstStyle>
          <a:p>
            <a:pPr lvl="0"/>
            <a:r>
              <a:rPr lang="fr-FR" dirty="0"/>
              <a:t>Cliquez pour modifier le style du titre</a:t>
            </a:r>
          </a:p>
        </p:txBody>
      </p:sp>
      <p:sp>
        <p:nvSpPr>
          <p:cNvPr id="45183" name="Rectangle 12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7" name="Rectangle 133"/>
          <p:cNvSpPr>
            <a:spLocks noGrp="1" noChangeArrowheads="1"/>
          </p:cNvSpPr>
          <p:nvPr>
            <p:ph type="dt" sz="quarter" idx="10"/>
          </p:nvPr>
        </p:nvSpPr>
        <p:spPr>
          <a:xfrm>
            <a:off x="107504" y="6525344"/>
            <a:ext cx="720079" cy="2095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305C3-70CE-4FEC-8B33-EF9AEE9566DA}" type="datetime5">
              <a:rPr lang="fr-FR" smtClean="0"/>
              <a:t>1-mars-16</a:t>
            </a:fld>
            <a:endParaRPr lang="fr-FR"/>
          </a:p>
        </p:txBody>
      </p:sp>
      <p:grpSp>
        <p:nvGrpSpPr>
          <p:cNvPr id="26" name="Groupe 25"/>
          <p:cNvGrpSpPr/>
          <p:nvPr userDrawn="1"/>
        </p:nvGrpSpPr>
        <p:grpSpPr>
          <a:xfrm>
            <a:off x="237721" y="356982"/>
            <a:ext cx="1800756" cy="479730"/>
            <a:chOff x="261044" y="284019"/>
            <a:chExt cx="841867" cy="237474"/>
          </a:xfrm>
        </p:grpSpPr>
        <p:sp>
          <p:nvSpPr>
            <p:cNvPr id="27" name="Rectangle 26"/>
            <p:cNvSpPr/>
            <p:nvPr userDrawn="1"/>
          </p:nvSpPr>
          <p:spPr>
            <a:xfrm>
              <a:off x="261044" y="317643"/>
              <a:ext cx="72008" cy="72008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28" name="Rectangle 27"/>
            <p:cNvSpPr/>
            <p:nvPr userDrawn="1"/>
          </p:nvSpPr>
          <p:spPr>
            <a:xfrm>
              <a:off x="493437" y="344491"/>
              <a:ext cx="45719" cy="45719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29" name="Rectangle 28"/>
            <p:cNvSpPr/>
            <p:nvPr userDrawn="1"/>
          </p:nvSpPr>
          <p:spPr>
            <a:xfrm>
              <a:off x="557473" y="460212"/>
              <a:ext cx="61200" cy="61281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30" name="Rectangle 29"/>
            <p:cNvSpPr/>
            <p:nvPr userDrawn="1"/>
          </p:nvSpPr>
          <p:spPr>
            <a:xfrm>
              <a:off x="766761" y="391172"/>
              <a:ext cx="111600" cy="110296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31" name="Rectangle 30"/>
            <p:cNvSpPr/>
            <p:nvPr userDrawn="1"/>
          </p:nvSpPr>
          <p:spPr>
            <a:xfrm>
              <a:off x="879003" y="310210"/>
              <a:ext cx="82800" cy="82082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32" name="Rectangle 31"/>
            <p:cNvSpPr/>
            <p:nvPr userDrawn="1"/>
          </p:nvSpPr>
          <p:spPr>
            <a:xfrm>
              <a:off x="1052511" y="391788"/>
              <a:ext cx="50400" cy="49247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33" name="Rectangle 32"/>
            <p:cNvSpPr/>
            <p:nvPr userDrawn="1"/>
          </p:nvSpPr>
          <p:spPr>
            <a:xfrm>
              <a:off x="421727" y="388879"/>
              <a:ext cx="72008" cy="7200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34" name="Rectangle 33"/>
            <p:cNvSpPr/>
            <p:nvPr userDrawn="1"/>
          </p:nvSpPr>
          <p:spPr>
            <a:xfrm>
              <a:off x="627173" y="284019"/>
              <a:ext cx="106505" cy="106505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36" name="Rectangle 35"/>
          <p:cNvSpPr/>
          <p:nvPr userDrawn="1"/>
        </p:nvSpPr>
        <p:spPr>
          <a:xfrm>
            <a:off x="6948264" y="88925"/>
            <a:ext cx="2016224" cy="720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36"/>
          <p:cNvSpPr/>
          <p:nvPr userDrawn="1"/>
        </p:nvSpPr>
        <p:spPr>
          <a:xfrm>
            <a:off x="0" y="5810374"/>
            <a:ext cx="2699792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ZoneTexte 37"/>
          <p:cNvSpPr txBox="1"/>
          <p:nvPr userDrawn="1"/>
        </p:nvSpPr>
        <p:spPr>
          <a:xfrm>
            <a:off x="179512" y="5882789"/>
            <a:ext cx="2593206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200" b="1" u="sng" dirty="0">
                <a:solidFill>
                  <a:schemeClr val="tx1"/>
                </a:solidFill>
              </a:rPr>
              <a:t>www.d2x-expertise.com</a:t>
            </a:r>
          </a:p>
        </p:txBody>
      </p:sp>
      <p:pic>
        <p:nvPicPr>
          <p:cNvPr id="39" name="Image 3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1603" y="5733256"/>
            <a:ext cx="596861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483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62" name="Rectangle 130"/>
          <p:cNvSpPr>
            <a:spLocks noGrp="1" noChangeArrowheads="1"/>
          </p:cNvSpPr>
          <p:nvPr>
            <p:ph type="title"/>
          </p:nvPr>
        </p:nvSpPr>
        <p:spPr bwMode="auto">
          <a:xfrm>
            <a:off x="1654470" y="-16262"/>
            <a:ext cx="6013874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 style du titre</a:t>
            </a:r>
          </a:p>
        </p:txBody>
      </p:sp>
      <p:sp>
        <p:nvSpPr>
          <p:cNvPr id="44167" name="Rectangle 135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-36512" y="6603826"/>
            <a:ext cx="720079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500" b="1" i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fld id="{CC69F753-914E-4AB4-86FF-5F25E9EF09DE}" type="datetime5">
              <a:rPr lang="fr-FR" smtClean="0"/>
              <a:pPr>
                <a:defRPr/>
              </a:pPr>
              <a:t>1-mars-16</a:t>
            </a:fld>
            <a:endParaRPr lang="fr-FR" dirty="0"/>
          </a:p>
        </p:txBody>
      </p:sp>
      <p:sp>
        <p:nvSpPr>
          <p:cNvPr id="1027" name="Rectangle 129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7584" y="836712"/>
            <a:ext cx="8208912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14" r:id="rId1"/>
    <p:sldLayoutId id="2147484015" r:id="rId2"/>
    <p:sldLayoutId id="2147484016" r:id="rId3"/>
    <p:sldLayoutId id="2147484010" r:id="rId4"/>
    <p:sldLayoutId id="2147484011" r:id="rId5"/>
    <p:sldLayoutId id="2147484012" r:id="rId6"/>
  </p:sldLayoutIdLst>
  <p:hf sldNum="0" hd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fr-FR" sz="2000" b="1" dirty="0" smtClean="0">
          <a:ln>
            <a:solidFill>
              <a:schemeClr val="bg2">
                <a:lumMod val="50000"/>
                <a:lumOff val="50000"/>
              </a:schemeClr>
            </a:solidFill>
          </a:ln>
          <a:solidFill>
            <a:schemeClr val="tx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SzPct val="120000"/>
        <a:buFont typeface="Wingdings" pitchFamily="2" charset="2"/>
        <a:buNone/>
        <a:defRPr sz="1800">
          <a:solidFill>
            <a:schemeClr val="bg2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C33439"/>
        </a:buClr>
        <a:buFont typeface="Wingdings 3" pitchFamily="18" charset="2"/>
        <a:buChar char=""/>
        <a:defRPr sz="1400">
          <a:solidFill>
            <a:schemeClr val="bg2">
              <a:lumMod val="65000"/>
              <a:lumOff val="35000"/>
            </a:schemeClr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Font typeface="Wingdings" pitchFamily="2" charset="2"/>
        <a:buChar char="ü"/>
        <a:defRPr sz="1400">
          <a:solidFill>
            <a:schemeClr val="bg2">
              <a:lumMod val="65000"/>
              <a:lumOff val="35000"/>
            </a:schemeClr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Font typeface="Verdana" pitchFamily="34" charset="0"/>
        <a:buChar char="-"/>
        <a:defRPr sz="1200">
          <a:solidFill>
            <a:schemeClr val="bg2">
              <a:lumMod val="65000"/>
              <a:lumOff val="35000"/>
            </a:schemeClr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1200">
          <a:solidFill>
            <a:schemeClr val="bg2">
              <a:lumMod val="65000"/>
              <a:lumOff val="35000"/>
            </a:schemeClr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12.png"/><Relationship Id="rId4" Type="http://schemas.microsoft.com/office/2007/relationships/hdphoto" Target="../media/hdphoto1.wdp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827584" y="2103809"/>
            <a:ext cx="7630616" cy="1973263"/>
          </a:xfrm>
        </p:spPr>
        <p:txBody>
          <a:bodyPr/>
          <a:lstStyle/>
          <a:p>
            <a:pPr eaLnBrk="1" hangingPunct="1">
              <a:defRPr/>
            </a:pPr>
            <a:r>
              <a:rPr lang="fr-FR" dirty="0">
                <a:ln>
                  <a:noFill/>
                </a:ln>
                <a:solidFill>
                  <a:schemeClr val="tx1">
                    <a:lumMod val="65000"/>
                  </a:schemeClr>
                </a:solidFill>
                <a:effectLst/>
              </a:rPr>
              <a:t>d²X Expertise</a:t>
            </a:r>
            <a:br>
              <a:rPr lang="fr-FR" dirty="0">
                <a:ln>
                  <a:noFill/>
                </a:ln>
                <a:solidFill>
                  <a:schemeClr val="tx1">
                    <a:lumMod val="65000"/>
                  </a:schemeClr>
                </a:solidFill>
                <a:effectLst/>
              </a:rPr>
            </a:br>
            <a:br>
              <a:rPr lang="fr-FR" dirty="0">
                <a:ln>
                  <a:noFill/>
                </a:ln>
                <a:solidFill>
                  <a:schemeClr val="tx1">
                    <a:lumMod val="65000"/>
                  </a:schemeClr>
                </a:solidFill>
                <a:effectLst/>
              </a:rPr>
            </a:br>
            <a:r>
              <a:rPr lang="fr-FR" sz="2000" dirty="0">
                <a:ln>
                  <a:noFill/>
                </a:ln>
                <a:solidFill>
                  <a:schemeClr val="tx1">
                    <a:lumMod val="65000"/>
                  </a:schemeClr>
                </a:solidFill>
                <a:effectLst/>
              </a:rPr>
              <a:t>Références</a:t>
            </a:r>
            <a:endParaRPr lang="fr-FR" dirty="0">
              <a:ln>
                <a:noFill/>
              </a:ln>
              <a:solidFill>
                <a:schemeClr val="tx1">
                  <a:lumMod val="65000"/>
                </a:schemeClr>
              </a:solidFill>
              <a:effectLst/>
            </a:endParaRPr>
          </a:p>
        </p:txBody>
      </p:sp>
      <p:sp>
        <p:nvSpPr>
          <p:cNvPr id="3078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339752" y="4653136"/>
            <a:ext cx="6400800" cy="625624"/>
          </a:xfrm>
          <a:scene3d>
            <a:camera prst="perspectiveContrastingRightFacing"/>
            <a:lightRig rig="threePt" dir="t"/>
          </a:scene3d>
        </p:spPr>
        <p:txBody>
          <a:bodyPr/>
          <a:lstStyle/>
          <a:p>
            <a:pPr algn="r" eaLnBrk="1" hangingPunct="1">
              <a:defRPr/>
            </a:pPr>
            <a:r>
              <a:rPr lang="fr-FR" i="1" dirty="0">
                <a:solidFill>
                  <a:schemeClr val="bg2">
                    <a:lumMod val="65000"/>
                    <a:lumOff val="35000"/>
                  </a:schemeClr>
                </a:solidFill>
                <a:latin typeface="Segoe Script" panose="020B0504020000000003" pitchFamily="34" charset="0"/>
              </a:rPr>
              <a:t>La signature en matière de pilotage IT</a:t>
            </a:r>
          </a:p>
        </p:txBody>
      </p:sp>
      <p:sp>
        <p:nvSpPr>
          <p:cNvPr id="10" name="Espace réservé du contenu 17"/>
          <p:cNvSpPr txBox="1">
            <a:spLocks/>
          </p:cNvSpPr>
          <p:nvPr/>
        </p:nvSpPr>
        <p:spPr bwMode="auto">
          <a:xfrm>
            <a:off x="2771800" y="4725144"/>
            <a:ext cx="5294139" cy="818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3300"/>
              </a:buClr>
              <a:buSzPct val="120000"/>
              <a:buFont typeface="Wingdings" pitchFamily="2" charset="2"/>
              <a:buNone/>
              <a:defRPr sz="2000">
                <a:solidFill>
                  <a:srgbClr val="33342E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3300"/>
              </a:buClr>
              <a:buFont typeface="Wingdings 3" pitchFamily="18" charset="2"/>
              <a:buChar char="Æ"/>
              <a:defRPr sz="1600">
                <a:solidFill>
                  <a:srgbClr val="33342E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3300"/>
              </a:buClr>
              <a:buFont typeface="Wingdings" pitchFamily="2" charset="2"/>
              <a:buChar char="ü"/>
              <a:defRPr sz="1600">
                <a:solidFill>
                  <a:srgbClr val="33342E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3300"/>
              </a:buClr>
              <a:buFont typeface="Verdana" pitchFamily="34" charset="0"/>
              <a:buChar char="-"/>
              <a:defRPr sz="1400">
                <a:solidFill>
                  <a:srgbClr val="33342E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C3300"/>
              </a:buClr>
              <a:buSzPct val="60000"/>
              <a:buFont typeface="Wingdings" pitchFamily="2" charset="2"/>
              <a:buChar char="§"/>
              <a:defRPr sz="1400">
                <a:solidFill>
                  <a:srgbClr val="33342E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3300"/>
              </a:buClr>
              <a:buSzPct val="60000"/>
              <a:buFont typeface="Wingdings" pitchFamily="2" charset="2"/>
              <a:buChar char="§"/>
              <a:defRPr sz="2000">
                <a:solidFill>
                  <a:srgbClr val="33342E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3300"/>
              </a:buClr>
              <a:buSzPct val="60000"/>
              <a:buFont typeface="Wingdings" pitchFamily="2" charset="2"/>
              <a:buChar char="§"/>
              <a:defRPr sz="2000">
                <a:solidFill>
                  <a:srgbClr val="33342E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3300"/>
              </a:buClr>
              <a:buSzPct val="60000"/>
              <a:buFont typeface="Wingdings" pitchFamily="2" charset="2"/>
              <a:buChar char="§"/>
              <a:defRPr sz="2000">
                <a:solidFill>
                  <a:srgbClr val="33342E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C3300"/>
              </a:buClr>
              <a:buSzPct val="60000"/>
              <a:buFont typeface="Wingdings" pitchFamily="2" charset="2"/>
              <a:buChar char="§"/>
              <a:defRPr sz="2000">
                <a:solidFill>
                  <a:srgbClr val="33342E"/>
                </a:solidFill>
                <a:latin typeface="+mn-lt"/>
              </a:defRPr>
            </a:lvl9pPr>
          </a:lstStyle>
          <a:p>
            <a:pPr algn="just"/>
            <a:endParaRPr lang="fr-FR" sz="1200" kern="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420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61"/>
          <p:cNvSpPr/>
          <p:nvPr/>
        </p:nvSpPr>
        <p:spPr>
          <a:xfrm>
            <a:off x="873916" y="908720"/>
            <a:ext cx="3770092" cy="3240360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3175 w 2605004"/>
              <a:gd name="connsiteY0" fmla="*/ 95250 h 1717511"/>
              <a:gd name="connsiteX1" fmla="*/ 2605004 w 2605004"/>
              <a:gd name="connsiteY1" fmla="*/ 0 h 1717511"/>
              <a:gd name="connsiteX2" fmla="*/ 2547854 w 2605004"/>
              <a:gd name="connsiteY2" fmla="*/ 1717511 h 1717511"/>
              <a:gd name="connsiteX3" fmla="*/ 0 w 2605004"/>
              <a:gd name="connsiteY3" fmla="*/ 1714336 h 1717511"/>
              <a:gd name="connsiteX4" fmla="*/ 3175 w 2605004"/>
              <a:gd name="connsiteY4" fmla="*/ 95250 h 1717511"/>
              <a:gd name="connsiteX0" fmla="*/ 3175 w 2585954"/>
              <a:gd name="connsiteY0" fmla="*/ 0 h 1622261"/>
              <a:gd name="connsiteX1" fmla="*/ 2585954 w 2585954"/>
              <a:gd name="connsiteY1" fmla="*/ 31750 h 1622261"/>
              <a:gd name="connsiteX2" fmla="*/ 2547854 w 2585954"/>
              <a:gd name="connsiteY2" fmla="*/ 1622261 h 1622261"/>
              <a:gd name="connsiteX3" fmla="*/ 0 w 2585954"/>
              <a:gd name="connsiteY3" fmla="*/ 1619086 h 1622261"/>
              <a:gd name="connsiteX4" fmla="*/ 3175 w 2585954"/>
              <a:gd name="connsiteY4" fmla="*/ 0 h 1622261"/>
              <a:gd name="connsiteX0" fmla="*/ 3175 w 2592304"/>
              <a:gd name="connsiteY0" fmla="*/ 6350 h 1628611"/>
              <a:gd name="connsiteX1" fmla="*/ 2592304 w 2592304"/>
              <a:gd name="connsiteY1" fmla="*/ 0 h 1628611"/>
              <a:gd name="connsiteX2" fmla="*/ 2547854 w 2592304"/>
              <a:gd name="connsiteY2" fmla="*/ 1628611 h 1628611"/>
              <a:gd name="connsiteX3" fmla="*/ 0 w 2592304"/>
              <a:gd name="connsiteY3" fmla="*/ 1625436 h 1628611"/>
              <a:gd name="connsiteX4" fmla="*/ 3175 w 2592304"/>
              <a:gd name="connsiteY4" fmla="*/ 6350 h 1628611"/>
              <a:gd name="connsiteX0" fmla="*/ 3175 w 2592304"/>
              <a:gd name="connsiteY0" fmla="*/ 6350 h 1793711"/>
              <a:gd name="connsiteX1" fmla="*/ 2592304 w 2592304"/>
              <a:gd name="connsiteY1" fmla="*/ 0 h 1793711"/>
              <a:gd name="connsiteX2" fmla="*/ 2522454 w 2592304"/>
              <a:gd name="connsiteY2" fmla="*/ 1793711 h 1793711"/>
              <a:gd name="connsiteX3" fmla="*/ 0 w 2592304"/>
              <a:gd name="connsiteY3" fmla="*/ 1625436 h 1793711"/>
              <a:gd name="connsiteX4" fmla="*/ 3175 w 2592304"/>
              <a:gd name="connsiteY4" fmla="*/ 6350 h 17937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92304" h="1793711">
                <a:moveTo>
                  <a:pt x="3175" y="6350"/>
                </a:moveTo>
                <a:lnTo>
                  <a:pt x="2592304" y="0"/>
                </a:lnTo>
                <a:lnTo>
                  <a:pt x="2522454" y="1793711"/>
                </a:lnTo>
                <a:lnTo>
                  <a:pt x="0" y="1625436"/>
                </a:lnTo>
                <a:cubicBezTo>
                  <a:pt x="1058" y="1085741"/>
                  <a:pt x="2117" y="546045"/>
                  <a:pt x="3175" y="6350"/>
                </a:cubicBezTo>
                <a:close/>
              </a:path>
            </a:pathLst>
          </a:custGeom>
          <a:solidFill>
            <a:schemeClr val="tx1">
              <a:lumMod val="8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4" name="Rectangle 361"/>
          <p:cNvSpPr/>
          <p:nvPr/>
        </p:nvSpPr>
        <p:spPr>
          <a:xfrm>
            <a:off x="611561" y="4077072"/>
            <a:ext cx="4172722" cy="2527537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chemeClr val="tx1"/>
          </a:solidFill>
          <a:ln w="25400" cap="flat" cmpd="sng" algn="ctr">
            <a:solidFill>
              <a:srgbClr val="C33439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72000" tIns="72000" rIns="180000" bIns="72000" rtlCol="0" anchor="ctr"/>
          <a:lstStyle/>
          <a:p>
            <a:pPr marL="88900" algn="just"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latin typeface="+mn-lt"/>
              <a:cs typeface="+mn-cs"/>
            </a:endParaRPr>
          </a:p>
        </p:txBody>
      </p:sp>
      <p:sp>
        <p:nvSpPr>
          <p:cNvPr id="37" name="Rectangle 361"/>
          <p:cNvSpPr/>
          <p:nvPr/>
        </p:nvSpPr>
        <p:spPr>
          <a:xfrm>
            <a:off x="4814970" y="4313130"/>
            <a:ext cx="4077510" cy="2016225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  <a:gd name="connsiteX0" fmla="*/ 66675 w 2668504"/>
              <a:gd name="connsiteY0" fmla="*/ 95250 h 1796886"/>
              <a:gd name="connsiteX1" fmla="*/ 2668504 w 2668504"/>
              <a:gd name="connsiteY1" fmla="*/ 0 h 1796886"/>
              <a:gd name="connsiteX2" fmla="*/ 2611354 w 2668504"/>
              <a:gd name="connsiteY2" fmla="*/ 1717511 h 1796886"/>
              <a:gd name="connsiteX3" fmla="*/ 0 w 2668504"/>
              <a:gd name="connsiteY3" fmla="*/ 1796886 h 1796886"/>
              <a:gd name="connsiteX4" fmla="*/ 66675 w 2668504"/>
              <a:gd name="connsiteY4" fmla="*/ 95250 h 1796886"/>
              <a:gd name="connsiteX0" fmla="*/ 66675 w 2636754"/>
              <a:gd name="connsiteY0" fmla="*/ 0 h 1701636"/>
              <a:gd name="connsiteX1" fmla="*/ 2636754 w 2636754"/>
              <a:gd name="connsiteY1" fmla="*/ 165100 h 1701636"/>
              <a:gd name="connsiteX2" fmla="*/ 2611354 w 2636754"/>
              <a:gd name="connsiteY2" fmla="*/ 1622261 h 1701636"/>
              <a:gd name="connsiteX3" fmla="*/ 0 w 2636754"/>
              <a:gd name="connsiteY3" fmla="*/ 1701636 h 1701636"/>
              <a:gd name="connsiteX4" fmla="*/ 66675 w 2636754"/>
              <a:gd name="connsiteY4" fmla="*/ 0 h 1701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36754" h="1701636">
                <a:moveTo>
                  <a:pt x="66675" y="0"/>
                </a:moveTo>
                <a:lnTo>
                  <a:pt x="2636754" y="165100"/>
                </a:lnTo>
                <a:lnTo>
                  <a:pt x="2611354" y="1622261"/>
                </a:lnTo>
                <a:lnTo>
                  <a:pt x="0" y="1701636"/>
                </a:lnTo>
                <a:lnTo>
                  <a:pt x="66675" y="0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sz="11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8" name="Rectangle 361"/>
          <p:cNvSpPr/>
          <p:nvPr/>
        </p:nvSpPr>
        <p:spPr>
          <a:xfrm>
            <a:off x="4814970" y="708795"/>
            <a:ext cx="4077510" cy="3440285"/>
          </a:xfrm>
          <a:custGeom>
            <a:avLst/>
            <a:gdLst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0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22261"/>
              <a:gd name="connsiteX1" fmla="*/ 2611354 w 2611354"/>
              <a:gd name="connsiteY1" fmla="*/ 0 h 1622261"/>
              <a:gd name="connsiteX2" fmla="*/ 2611354 w 2611354"/>
              <a:gd name="connsiteY2" fmla="*/ 1622261 h 1622261"/>
              <a:gd name="connsiteX3" fmla="*/ 161925 w 2611354"/>
              <a:gd name="connsiteY3" fmla="*/ 1622261 h 1622261"/>
              <a:gd name="connsiteX4" fmla="*/ 0 w 2611354"/>
              <a:gd name="connsiteY4" fmla="*/ 0 h 1622261"/>
              <a:gd name="connsiteX0" fmla="*/ 0 w 2611354"/>
              <a:gd name="connsiteY0" fmla="*/ 0 h 1631786"/>
              <a:gd name="connsiteX1" fmla="*/ 2611354 w 2611354"/>
              <a:gd name="connsiteY1" fmla="*/ 0 h 1631786"/>
              <a:gd name="connsiteX2" fmla="*/ 2611354 w 2611354"/>
              <a:gd name="connsiteY2" fmla="*/ 1622261 h 1631786"/>
              <a:gd name="connsiteX3" fmla="*/ 85725 w 2611354"/>
              <a:gd name="connsiteY3" fmla="*/ 1631786 h 1631786"/>
              <a:gd name="connsiteX4" fmla="*/ 0 w 2611354"/>
              <a:gd name="connsiteY4" fmla="*/ 0 h 1631786"/>
              <a:gd name="connsiteX0" fmla="*/ 0 w 2611354"/>
              <a:gd name="connsiteY0" fmla="*/ 95250 h 1727036"/>
              <a:gd name="connsiteX1" fmla="*/ 2601829 w 2611354"/>
              <a:gd name="connsiteY1" fmla="*/ 0 h 1727036"/>
              <a:gd name="connsiteX2" fmla="*/ 2611354 w 2611354"/>
              <a:gd name="connsiteY2" fmla="*/ 1717511 h 1727036"/>
              <a:gd name="connsiteX3" fmla="*/ 85725 w 2611354"/>
              <a:gd name="connsiteY3" fmla="*/ 1727036 h 1727036"/>
              <a:gd name="connsiteX4" fmla="*/ 0 w 2611354"/>
              <a:gd name="connsiteY4" fmla="*/ 95250 h 1727036"/>
              <a:gd name="connsiteX0" fmla="*/ 0 w 2601829"/>
              <a:gd name="connsiteY0" fmla="*/ 95250 h 1727036"/>
              <a:gd name="connsiteX1" fmla="*/ 2601829 w 2601829"/>
              <a:gd name="connsiteY1" fmla="*/ 0 h 1727036"/>
              <a:gd name="connsiteX2" fmla="*/ 2544679 w 2601829"/>
              <a:gd name="connsiteY2" fmla="*/ 1717511 h 1727036"/>
              <a:gd name="connsiteX3" fmla="*/ 85725 w 2601829"/>
              <a:gd name="connsiteY3" fmla="*/ 1727036 h 1727036"/>
              <a:gd name="connsiteX4" fmla="*/ 0 w 2601829"/>
              <a:gd name="connsiteY4" fmla="*/ 95250 h 1727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01829" h="1727036">
                <a:moveTo>
                  <a:pt x="0" y="95250"/>
                </a:moveTo>
                <a:lnTo>
                  <a:pt x="2601829" y="0"/>
                </a:lnTo>
                <a:lnTo>
                  <a:pt x="2544679" y="1717511"/>
                </a:lnTo>
                <a:lnTo>
                  <a:pt x="85725" y="1727036"/>
                </a:lnTo>
                <a:lnTo>
                  <a:pt x="0" y="95250"/>
                </a:lnTo>
                <a:close/>
              </a:path>
            </a:pathLst>
          </a:custGeom>
          <a:solidFill>
            <a:srgbClr val="C03439"/>
          </a:soli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tIns="72000" rtlCol="0" anchor="ctr"/>
          <a:lstStyle/>
          <a:p>
            <a:pPr fontAlgn="auto">
              <a:lnSpc>
                <a:spcPts val="1500"/>
              </a:lnSpc>
              <a:spcBef>
                <a:spcPts val="0"/>
              </a:spcBef>
              <a:spcAft>
                <a:spcPts val="1200"/>
              </a:spcAft>
            </a:pPr>
            <a:endParaRPr lang="fr-FR" kern="0" dirty="0">
              <a:effectLst>
                <a:outerShdw blurRad="25400" dist="38100" dir="1800000" algn="tl">
                  <a:prstClr val="black">
                    <a:lumMod val="65000"/>
                    <a:lumOff val="35000"/>
                    <a:alpha val="75000"/>
                  </a:prstClr>
                </a:outerShdw>
              </a:effectLst>
              <a:latin typeface="GLYPHICONS" pitchFamily="50" charset="0"/>
              <a:ea typeface="GLYPHICONS" pitchFamily="50" charset="0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899592" y="1023076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Contexte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172028" y="4372362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Enjeux</a:t>
            </a:r>
          </a:p>
        </p:txBody>
      </p:sp>
      <p:sp>
        <p:nvSpPr>
          <p:cNvPr id="41" name="Rectangle 40"/>
          <p:cNvSpPr/>
          <p:nvPr/>
        </p:nvSpPr>
        <p:spPr>
          <a:xfrm>
            <a:off x="5148064" y="4529155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bg2">
                    <a:lumMod val="50000"/>
                    <a:lumOff val="50000"/>
                  </a:schemeClr>
                </a:solidFill>
              </a:rPr>
              <a:t>Bénéfices</a:t>
            </a:r>
          </a:p>
        </p:txBody>
      </p:sp>
      <p:sp>
        <p:nvSpPr>
          <p:cNvPr id="42" name="Rectangle 41"/>
          <p:cNvSpPr/>
          <p:nvPr/>
        </p:nvSpPr>
        <p:spPr>
          <a:xfrm>
            <a:off x="5364088" y="1041650"/>
            <a:ext cx="3255956" cy="288032"/>
          </a:xfrm>
          <a:prstGeom prst="rect">
            <a:avLst/>
          </a:prstGeom>
          <a:noFill/>
          <a:ln w="38100">
            <a:noFill/>
          </a:ln>
          <a:effectLst/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tx1"/>
                </a:solidFill>
              </a:rPr>
              <a:t>Intervention</a:t>
            </a:r>
          </a:p>
        </p:txBody>
      </p:sp>
      <p:pic>
        <p:nvPicPr>
          <p:cNvPr id="46" name="Image 4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2">
                <a:lumMod val="50000"/>
                <a:lumOff val="50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916" y="4390378"/>
            <a:ext cx="252000" cy="252000"/>
          </a:xfrm>
          <a:prstGeom prst="rect">
            <a:avLst/>
          </a:prstGeom>
        </p:spPr>
      </p:pic>
      <p:sp>
        <p:nvSpPr>
          <p:cNvPr id="5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899593" y="1340768"/>
            <a:ext cx="3600400" cy="2376488"/>
          </a:xfrm>
          <a:noFill/>
          <a:extLst/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lvl="1" indent="0" algn="just">
              <a:buSzPct val="120000"/>
              <a:buFont typeface="Wingdings 3" pitchFamily="18" charset="2"/>
              <a:buNone/>
              <a:defRPr/>
            </a:pPr>
            <a:r>
              <a:rPr lang="fr-FR" sz="1100" dirty="0">
                <a:latin typeface="+mn-lt"/>
              </a:rPr>
              <a:t>Créé en 1997, Réseau Ferré de France a pour missions la gestion du réseau (aménagement, développement) et du patrimoine (mise en valeur du réseau ferré national).</a:t>
            </a:r>
          </a:p>
          <a:p>
            <a:pPr marL="0" lvl="1" indent="0" algn="just">
              <a:buSzPct val="120000"/>
              <a:buFont typeface="Wingdings 3" pitchFamily="18" charset="2"/>
              <a:buNone/>
              <a:defRPr/>
            </a:pPr>
            <a:r>
              <a:rPr lang="fr-FR" sz="1100" dirty="0">
                <a:latin typeface="+mn-lt"/>
              </a:rPr>
              <a:t>La production informatique de RFF est </a:t>
            </a:r>
            <a:r>
              <a:rPr lang="fr-FR" sz="1100" dirty="0" err="1">
                <a:latin typeface="+mn-lt"/>
              </a:rPr>
              <a:t>infogérée</a:t>
            </a:r>
            <a:r>
              <a:rPr lang="fr-FR" sz="1100" dirty="0">
                <a:latin typeface="+mn-lt"/>
              </a:rPr>
              <a:t> par Neurones et couvre :</a:t>
            </a:r>
          </a:p>
          <a:p>
            <a:pPr marL="342900" lvl="1" indent="-165100" algn="just">
              <a:buClr>
                <a:schemeClr val="bg2">
                  <a:lumMod val="65000"/>
                  <a:lumOff val="35000"/>
                </a:schemeClr>
              </a:buClr>
              <a:buSzPct val="100000"/>
              <a:buFont typeface="Verdana" panose="020B0604030504040204" pitchFamily="34" charset="0"/>
              <a:buChar char="●"/>
              <a:defRPr/>
            </a:pPr>
            <a:r>
              <a:rPr lang="fr-FR" sz="1100" kern="1200" dirty="0">
                <a:latin typeface="+mn-lt"/>
              </a:rPr>
              <a:t>l’assistance utilisateur (2000 utilisateurs),</a:t>
            </a:r>
          </a:p>
          <a:p>
            <a:pPr marL="342900" lvl="1" indent="-165100" algn="just">
              <a:buClr>
                <a:schemeClr val="bg2">
                  <a:lumMod val="65000"/>
                  <a:lumOff val="35000"/>
                </a:schemeClr>
              </a:buClr>
              <a:buSzPct val="100000"/>
              <a:buFont typeface="Verdana" panose="020B0604030504040204" pitchFamily="34" charset="0"/>
              <a:buChar char="●"/>
              <a:defRPr/>
            </a:pPr>
            <a:r>
              <a:rPr lang="fr-FR" sz="1100" kern="1200" dirty="0">
                <a:latin typeface="+mn-lt"/>
              </a:rPr>
              <a:t>les projets techniques d’infrastructure,</a:t>
            </a:r>
          </a:p>
          <a:p>
            <a:pPr marL="342900" lvl="1" indent="-165100" algn="just">
              <a:buClr>
                <a:schemeClr val="bg2">
                  <a:lumMod val="65000"/>
                  <a:lumOff val="35000"/>
                </a:schemeClr>
              </a:buClr>
              <a:buSzPct val="100000"/>
              <a:buFont typeface="Verdana" panose="020B0604030504040204" pitchFamily="34" charset="0"/>
              <a:buChar char="●"/>
              <a:defRPr/>
            </a:pPr>
            <a:r>
              <a:rPr lang="fr-FR" sz="1100" kern="1200" dirty="0">
                <a:latin typeface="+mn-lt"/>
              </a:rPr>
              <a:t>le BTI en charge de la gestion technique des infrastructures (400 serveurs Windows &amp; Unix),</a:t>
            </a:r>
          </a:p>
          <a:p>
            <a:pPr marL="342900" lvl="1" indent="-165100" algn="just">
              <a:buClr>
                <a:schemeClr val="bg2">
                  <a:lumMod val="65000"/>
                  <a:lumOff val="35000"/>
                </a:schemeClr>
              </a:buClr>
              <a:buSzPct val="100000"/>
              <a:buFont typeface="Verdana" panose="020B0604030504040204" pitchFamily="34" charset="0"/>
              <a:buChar char="●"/>
              <a:defRPr/>
            </a:pPr>
            <a:r>
              <a:rPr lang="fr-FR" sz="1100" kern="1200" dirty="0">
                <a:latin typeface="+mn-lt"/>
              </a:rPr>
              <a:t>le BTA chargé de la gestion technique des applications (100 applications).</a:t>
            </a:r>
            <a:endParaRPr lang="fr-FR" sz="1100" dirty="0">
              <a:latin typeface="+mn-lt"/>
            </a:endParaRPr>
          </a:p>
        </p:txBody>
      </p:sp>
      <p:sp>
        <p:nvSpPr>
          <p:cNvPr id="13" name="Espace réservé du contenu 3"/>
          <p:cNvSpPr>
            <a:spLocks noGrp="1"/>
          </p:cNvSpPr>
          <p:nvPr>
            <p:ph sz="quarter" idx="4294967295"/>
          </p:nvPr>
        </p:nvSpPr>
        <p:spPr>
          <a:xfrm>
            <a:off x="899593" y="4661063"/>
            <a:ext cx="3744416" cy="2087563"/>
          </a:xfrm>
          <a:noFill/>
          <a:extLst/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lvl="1" indent="0" algn="just">
              <a:buSzPct val="120000"/>
              <a:buFont typeface="Wingdings 3" pitchFamily="18" charset="2"/>
              <a:buNone/>
              <a:defRPr/>
            </a:pPr>
            <a:br>
              <a:rPr lang="fr-FR" sz="1100" dirty="0">
                <a:latin typeface="+mn-lt"/>
              </a:rPr>
            </a:br>
            <a:r>
              <a:rPr lang="fr-FR" sz="1100" dirty="0">
                <a:latin typeface="+mn-lt"/>
              </a:rPr>
              <a:t>Lors de la création de RFF, la phase d’acquisition n’a pas permis la montée en compétences du BTA et la prise en charge des missions lui  incombant : exploitation et intégration (garantie de l’exploitabilité) des applications dans le SI.</a:t>
            </a:r>
          </a:p>
          <a:p>
            <a:pPr marL="0" lvl="1" indent="0" algn="just">
              <a:buSzPct val="120000"/>
              <a:buFont typeface="Wingdings 3" pitchFamily="18" charset="2"/>
              <a:buNone/>
              <a:defRPr/>
            </a:pPr>
            <a:r>
              <a:rPr lang="fr-FR" sz="1100" kern="1200" dirty="0">
                <a:latin typeface="+mn-lt"/>
              </a:rPr>
              <a:t>Ces activités ont du être prises en charge par les chefs de projet applicatifs et équipes de TMA .</a:t>
            </a:r>
          </a:p>
          <a:p>
            <a:pPr marL="0" lvl="1" indent="0" algn="just">
              <a:buSzPct val="120000"/>
              <a:buFont typeface="Wingdings 3" pitchFamily="18" charset="2"/>
              <a:buNone/>
              <a:defRPr/>
            </a:pPr>
            <a:r>
              <a:rPr lang="fr-FR" sz="1100" kern="1200" dirty="0">
                <a:latin typeface="+mn-lt"/>
              </a:rPr>
              <a:t>Rétablir le rôle du BTA dans son intégralité constitue un enjeu essentiel.</a:t>
            </a:r>
          </a:p>
          <a:p>
            <a:pPr marL="0" lvl="1" indent="0" algn="just">
              <a:buSzPct val="120000"/>
              <a:buFont typeface="Wingdings 3" pitchFamily="18" charset="2"/>
              <a:buNone/>
              <a:defRPr/>
            </a:pPr>
            <a:endParaRPr lang="fr-FR" sz="1100" kern="1200" dirty="0">
              <a:latin typeface="+mn-lt"/>
            </a:endParaRPr>
          </a:p>
        </p:txBody>
      </p:sp>
      <p:pic>
        <p:nvPicPr>
          <p:cNvPr id="14370" name="Picture 6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225764"/>
            <a:ext cx="17621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space réservé du contenu 3"/>
          <p:cNvSpPr>
            <a:spLocks noGrp="1"/>
          </p:cNvSpPr>
          <p:nvPr>
            <p:ph sz="quarter" idx="2"/>
          </p:nvPr>
        </p:nvSpPr>
        <p:spPr>
          <a:xfrm>
            <a:off x="5004048" y="1485007"/>
            <a:ext cx="3797092" cy="2232025"/>
          </a:xfrm>
          <a:noFill/>
          <a:extLst/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lvl="1" indent="0" algn="just">
              <a:spcBef>
                <a:spcPts val="600"/>
              </a:spcBef>
              <a:buSzPct val="120000"/>
              <a:buFont typeface="Wingdings 3" pitchFamily="18" charset="2"/>
              <a:buNone/>
              <a:defRPr/>
            </a:pPr>
            <a:r>
              <a:rPr lang="fr-FR" sz="1100" dirty="0">
                <a:solidFill>
                  <a:schemeClr val="tx1"/>
                </a:solidFill>
                <a:latin typeface="+mn-lt"/>
              </a:rPr>
              <a:t>Neurones et RFF ont confié à d²X Expertise la responsabilité du BTA. Au delà du pilotage quotidien de l’entité, il s’agit de gérer ses évolutions dans le but de :</a:t>
            </a:r>
          </a:p>
          <a:p>
            <a:pPr marL="342900" lvl="1" indent="-165100" algn="just">
              <a:buClr>
                <a:schemeClr val="tx1"/>
              </a:buClr>
              <a:buSzPct val="100000"/>
              <a:buFont typeface="Verdana" panose="020B0604030504040204" pitchFamily="34" charset="0"/>
              <a:buChar char="●"/>
              <a:defRPr/>
            </a:pPr>
            <a:r>
              <a:rPr lang="fr-FR" sz="1100" kern="1200" dirty="0">
                <a:solidFill>
                  <a:schemeClr val="tx1"/>
                </a:solidFill>
                <a:latin typeface="+mn-lt"/>
              </a:rPr>
              <a:t>renforcer les effectifs de la cellule (de 2 à 10 personnes), </a:t>
            </a:r>
          </a:p>
          <a:p>
            <a:pPr marL="342900" lvl="1" indent="-165100" algn="just">
              <a:buClr>
                <a:schemeClr val="tx1"/>
              </a:buClr>
              <a:buSzPct val="100000"/>
              <a:buFont typeface="Verdana" panose="020B0604030504040204" pitchFamily="34" charset="0"/>
              <a:buChar char="●"/>
              <a:defRPr/>
            </a:pPr>
            <a:r>
              <a:rPr lang="fr-FR" sz="1100" kern="1200" dirty="0">
                <a:solidFill>
                  <a:schemeClr val="tx1"/>
                </a:solidFill>
                <a:latin typeface="+mn-lt"/>
              </a:rPr>
              <a:t>faire monter en compétences sur les aspects techniques et applicatifs,</a:t>
            </a:r>
          </a:p>
          <a:p>
            <a:pPr marL="342900" lvl="1" indent="-165100" algn="just">
              <a:buClr>
                <a:schemeClr val="tx1"/>
              </a:buClr>
              <a:buSzPct val="100000"/>
              <a:buFont typeface="Verdana" panose="020B0604030504040204" pitchFamily="34" charset="0"/>
              <a:buChar char="●"/>
              <a:defRPr/>
            </a:pPr>
            <a:r>
              <a:rPr lang="fr-FR" sz="1100" kern="1200" dirty="0">
                <a:solidFill>
                  <a:schemeClr val="tx1"/>
                </a:solidFill>
                <a:latin typeface="+mn-lt"/>
              </a:rPr>
              <a:t>capitaliser / garantir l’appropriation des applications existantes et à venir (rétro-engineering, documentation, pilotage),</a:t>
            </a:r>
          </a:p>
          <a:p>
            <a:pPr marL="342900" lvl="1" indent="-165100" algn="just">
              <a:buClr>
                <a:schemeClr val="tx1"/>
              </a:buClr>
              <a:buSzPct val="100000"/>
              <a:buFont typeface="Verdana" panose="020B0604030504040204" pitchFamily="34" charset="0"/>
              <a:buChar char="●"/>
              <a:defRPr/>
            </a:pPr>
            <a:r>
              <a:rPr lang="fr-FR" sz="1100" kern="1200" dirty="0">
                <a:solidFill>
                  <a:schemeClr val="tx1"/>
                </a:solidFill>
                <a:latin typeface="+mn-lt"/>
              </a:rPr>
              <a:t>normaliser et réorganiser la production.</a:t>
            </a:r>
          </a:p>
        </p:txBody>
      </p:sp>
      <p:sp>
        <p:nvSpPr>
          <p:cNvPr id="53" name="Espace réservé du contenu 3"/>
          <p:cNvSpPr>
            <a:spLocks noGrp="1"/>
          </p:cNvSpPr>
          <p:nvPr>
            <p:ph sz="quarter" idx="4294967295"/>
          </p:nvPr>
        </p:nvSpPr>
        <p:spPr>
          <a:xfrm>
            <a:off x="5004049" y="4807098"/>
            <a:ext cx="3816102" cy="1646238"/>
          </a:xfrm>
          <a:noFill/>
          <a:extLst/>
        </p:spPr>
        <p:style>
          <a:lnRef idx="0">
            <a:scrgbClr r="0" g="0" b="0"/>
          </a:lnRef>
          <a:fillRef idx="1001">
            <a:schemeClr val="lt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marL="0" lvl="1" indent="0" algn="just">
              <a:buSzPct val="120000"/>
              <a:buFont typeface="Wingdings 3" pitchFamily="18" charset="2"/>
              <a:buNone/>
              <a:defRPr/>
            </a:pPr>
            <a:br>
              <a:rPr lang="fr-FR" sz="1100" dirty="0">
                <a:latin typeface="+mn-lt"/>
              </a:rPr>
            </a:br>
            <a:r>
              <a:rPr lang="fr-FR" sz="1100" dirty="0">
                <a:latin typeface="+mn-lt"/>
              </a:rPr>
              <a:t>Enrichissement du rôle de Neurones en développant l’activité de gestion des applications, indispensable à l’exploitation d’un SI.</a:t>
            </a:r>
          </a:p>
          <a:p>
            <a:pPr marL="0" lvl="1" indent="0" algn="just">
              <a:buSzPct val="120000"/>
              <a:buFont typeface="Wingdings 3" pitchFamily="18" charset="2"/>
              <a:buNone/>
              <a:defRPr/>
            </a:pPr>
            <a:endParaRPr lang="fr-FR" sz="1100" dirty="0">
              <a:latin typeface="+mn-lt"/>
            </a:endParaRPr>
          </a:p>
          <a:p>
            <a:pPr marL="0" lvl="1" indent="0" algn="just">
              <a:buSzPct val="120000"/>
              <a:buFont typeface="Wingdings 3" pitchFamily="18" charset="2"/>
              <a:buNone/>
              <a:defRPr/>
            </a:pPr>
            <a:r>
              <a:rPr lang="fr-FR" sz="1100" dirty="0">
                <a:latin typeface="+mn-lt"/>
              </a:rPr>
              <a:t>Transformation de la production informatique en respect avec les standards de l’état de l’art.</a:t>
            </a:r>
          </a:p>
          <a:p>
            <a:pPr marL="0" lvl="1" indent="0" algn="just">
              <a:buSzPct val="120000"/>
              <a:buFont typeface="Wingdings 3" pitchFamily="18" charset="2"/>
              <a:buNone/>
              <a:defRPr/>
            </a:pPr>
            <a:endParaRPr lang="fr-FR" sz="1100" dirty="0">
              <a:latin typeface="+mn-lt"/>
            </a:endParaRPr>
          </a:p>
          <a:p>
            <a:pPr marL="0" lvl="1" indent="0" algn="just">
              <a:buSzPct val="120000"/>
              <a:buFont typeface="Wingdings 3" pitchFamily="18" charset="2"/>
              <a:buNone/>
              <a:defRPr/>
            </a:pPr>
            <a:endParaRPr lang="fr-FR" sz="1100" dirty="0">
              <a:latin typeface="+mn-lt"/>
            </a:endParaRPr>
          </a:p>
        </p:txBody>
      </p:sp>
      <p:sp>
        <p:nvSpPr>
          <p:cNvPr id="31" name="Rectangle à coins arrondis 30"/>
          <p:cNvSpPr/>
          <p:nvPr/>
        </p:nvSpPr>
        <p:spPr>
          <a:xfrm>
            <a:off x="-1908720" y="225764"/>
            <a:ext cx="1511622" cy="648370"/>
          </a:xfrm>
          <a:prstGeom prst="roundRect">
            <a:avLst/>
          </a:prstGeom>
          <a:gradFill rotWithShape="1">
            <a:gsLst>
              <a:gs pos="0">
                <a:srgbClr val="F79646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F79646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F79646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perspectiveHeroicExtremeRightFacing"/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 anchorCtr="0"/>
          <a:lstStyle/>
          <a:p>
            <a:pPr algn="ctr"/>
            <a:r>
              <a:rPr lang="fr-FR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Infrastructure</a:t>
            </a:r>
          </a:p>
          <a:p>
            <a:pPr algn="ctr"/>
            <a:r>
              <a:rPr lang="fr-FR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Management</a:t>
            </a:r>
          </a:p>
        </p:txBody>
      </p:sp>
      <p:sp>
        <p:nvSpPr>
          <p:cNvPr id="23" name="Rectangle à coins arrondis 22"/>
          <p:cNvSpPr/>
          <p:nvPr/>
        </p:nvSpPr>
        <p:spPr>
          <a:xfrm>
            <a:off x="9375421" y="3785501"/>
            <a:ext cx="1511622" cy="648370"/>
          </a:xfrm>
          <a:prstGeom prst="roundRect">
            <a:avLst/>
          </a:prstGeom>
          <a:solidFill>
            <a:srgbClr val="99CCFF"/>
          </a:solidFill>
          <a:scene3d>
            <a:camera prst="perspectiveHeroicExtremeRigh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Portfolio</a:t>
            </a:r>
          </a:p>
          <a:p>
            <a:pPr algn="ctr">
              <a:defRPr/>
            </a:pPr>
            <a:r>
              <a:rPr lang="fr-FR" sz="1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Management</a:t>
            </a:r>
          </a:p>
        </p:txBody>
      </p:sp>
      <p:sp>
        <p:nvSpPr>
          <p:cNvPr id="24" name="Rectangle à coins arrondis 23"/>
          <p:cNvSpPr/>
          <p:nvPr/>
        </p:nvSpPr>
        <p:spPr>
          <a:xfrm>
            <a:off x="9363700" y="981610"/>
            <a:ext cx="1511622" cy="648370"/>
          </a:xfrm>
          <a:prstGeom prst="roundRect">
            <a:avLst/>
          </a:prstGeom>
          <a:gradFill rotWithShape="1">
            <a:gsLst>
              <a:gs pos="0">
                <a:srgbClr val="9BBB59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9BBB59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9BBB59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perspectiveHeroicExtremeRightFacing"/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 anchorCtr="0"/>
          <a:lstStyle/>
          <a:p>
            <a:pPr algn="ctr">
              <a:defRPr/>
            </a:pPr>
            <a:r>
              <a:rPr lang="fr-F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Project Management</a:t>
            </a:r>
          </a:p>
        </p:txBody>
      </p:sp>
      <p:sp>
        <p:nvSpPr>
          <p:cNvPr id="25" name="Rectangle à coins arrondis 24"/>
          <p:cNvSpPr/>
          <p:nvPr/>
        </p:nvSpPr>
        <p:spPr>
          <a:xfrm>
            <a:off x="9363700" y="36149"/>
            <a:ext cx="1511622" cy="648370"/>
          </a:xfrm>
          <a:prstGeom prst="roundRect">
            <a:avLst/>
          </a:prstGeom>
          <a:gradFill rotWithShape="1">
            <a:gsLst>
              <a:gs pos="0">
                <a:srgbClr val="C00000"/>
              </a:gs>
              <a:gs pos="80000">
                <a:srgbClr val="C00000"/>
              </a:gs>
              <a:gs pos="100000">
                <a:srgbClr val="C00000"/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perspectiveHeroicExtremeRightFacing"/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 anchorCtr="0"/>
          <a:lstStyle/>
          <a:p>
            <a:pPr algn="ctr">
              <a:defRPr/>
            </a:pPr>
            <a:r>
              <a:rPr lang="fr-F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Accompagnement DSI</a:t>
            </a:r>
          </a:p>
        </p:txBody>
      </p:sp>
      <p:sp>
        <p:nvSpPr>
          <p:cNvPr id="26" name="Rectangle à coins arrondis 25"/>
          <p:cNvSpPr/>
          <p:nvPr/>
        </p:nvSpPr>
        <p:spPr>
          <a:xfrm>
            <a:off x="9363700" y="2872532"/>
            <a:ext cx="1511622" cy="648370"/>
          </a:xfrm>
          <a:prstGeom prst="roundRect">
            <a:avLst/>
          </a:prstGeom>
          <a:gradFill rotWithShape="1">
            <a:gsLst>
              <a:gs pos="0">
                <a:srgbClr val="F79646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F79646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F79646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perspectiveHeroicExtremeRightFacing"/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 anchorCtr="0"/>
          <a:lstStyle/>
          <a:p>
            <a:pPr algn="ctr">
              <a:defRPr/>
            </a:pPr>
            <a:r>
              <a:rPr lang="fr-F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Infrastructure</a:t>
            </a:r>
          </a:p>
          <a:p>
            <a:pPr algn="ctr">
              <a:defRPr/>
            </a:pPr>
            <a:r>
              <a:rPr lang="fr-F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Management</a:t>
            </a:r>
          </a:p>
        </p:txBody>
      </p:sp>
      <p:sp>
        <p:nvSpPr>
          <p:cNvPr id="27" name="Rectangle à coins arrondis 26"/>
          <p:cNvSpPr/>
          <p:nvPr/>
        </p:nvSpPr>
        <p:spPr>
          <a:xfrm>
            <a:off x="9363700" y="1916832"/>
            <a:ext cx="1511622" cy="648370"/>
          </a:xfrm>
          <a:prstGeom prst="roundRect">
            <a:avLst/>
          </a:prstGeom>
          <a:gradFill rotWithShape="1">
            <a:gsLst>
              <a:gs pos="0">
                <a:srgbClr val="4BACC6">
                  <a:hueOff val="0"/>
                  <a:satOff val="0"/>
                  <a:lumOff val="0"/>
                  <a:alphaOff val="0"/>
                  <a:shade val="51000"/>
                  <a:satMod val="130000"/>
                </a:srgbClr>
              </a:gs>
              <a:gs pos="80000">
                <a:srgbClr val="4BACC6">
                  <a:hueOff val="0"/>
                  <a:satOff val="0"/>
                  <a:lumOff val="0"/>
                  <a:alphaOff val="0"/>
                  <a:shade val="93000"/>
                  <a:satMod val="130000"/>
                </a:srgbClr>
              </a:gs>
              <a:gs pos="100000">
                <a:srgbClr val="4BACC6">
                  <a:hueOff val="0"/>
                  <a:satOff val="0"/>
                  <a:lumOff val="0"/>
                  <a:alphaOff val="0"/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perspectiveHeroicExtremeRightFacing"/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anchor="ctr" anchorCtr="0"/>
          <a:lstStyle/>
          <a:p>
            <a:pPr algn="ctr">
              <a:defRPr/>
            </a:pPr>
            <a:r>
              <a:rPr lang="fr-F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Service</a:t>
            </a:r>
          </a:p>
          <a:p>
            <a:pPr algn="ctr">
              <a:defRPr/>
            </a:pPr>
            <a:r>
              <a:rPr lang="fr-F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itchFamily="34" charset="0"/>
                <a:ea typeface="Segoe UI" pitchFamily="34" charset="0"/>
                <a:cs typeface="Segoe UI" pitchFamily="34" charset="0"/>
              </a:rPr>
              <a:t>Management</a:t>
            </a:r>
          </a:p>
        </p:txBody>
      </p:sp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391" y="4437112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27" y="954855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002" y="942876"/>
            <a:ext cx="4937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3" name="Groupe 32"/>
          <p:cNvGrpSpPr/>
          <p:nvPr/>
        </p:nvGrpSpPr>
        <p:grpSpPr>
          <a:xfrm>
            <a:off x="6739163" y="260648"/>
            <a:ext cx="860130" cy="270527"/>
            <a:chOff x="6689817" y="3265586"/>
            <a:chExt cx="860130" cy="270527"/>
          </a:xfrm>
        </p:grpSpPr>
        <p:pic>
          <p:nvPicPr>
            <p:cNvPr id="36" name="Picture 5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30623" r="66304" b="30279"/>
            <a:stretch/>
          </p:blipFill>
          <p:spPr bwMode="auto">
            <a:xfrm>
              <a:off x="6689817" y="3265586"/>
              <a:ext cx="235736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7" name="Picture 5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97" t="30623" r="26130" b="30279"/>
            <a:stretch/>
          </p:blipFill>
          <p:spPr bwMode="auto">
            <a:xfrm>
              <a:off x="6910993" y="3265586"/>
              <a:ext cx="590620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" name="Picture 5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24" t="30623" r="18387" b="30279"/>
            <a:stretch/>
          </p:blipFill>
          <p:spPr bwMode="auto">
            <a:xfrm>
              <a:off x="7485654" y="3265586"/>
              <a:ext cx="64293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9" name="ZoneTexte 48"/>
            <p:cNvSpPr txBox="1"/>
            <p:nvPr/>
          </p:nvSpPr>
          <p:spPr>
            <a:xfrm>
              <a:off x="6925553" y="3315395"/>
              <a:ext cx="576059" cy="1615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sz="105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/>
                </a:rPr>
                <a:t>TUTORAT</a:t>
              </a:r>
            </a:p>
          </p:txBody>
        </p:sp>
      </p:grpSp>
      <p:grpSp>
        <p:nvGrpSpPr>
          <p:cNvPr id="50" name="Groupe 49"/>
          <p:cNvGrpSpPr/>
          <p:nvPr/>
        </p:nvGrpSpPr>
        <p:grpSpPr>
          <a:xfrm>
            <a:off x="4996045" y="260648"/>
            <a:ext cx="1692746" cy="270528"/>
            <a:chOff x="2522474" y="1562866"/>
            <a:chExt cx="1692746" cy="270528"/>
          </a:xfrm>
        </p:grpSpPr>
        <p:pic>
          <p:nvPicPr>
            <p:cNvPr id="52" name="Picture 5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30623" r="66304" b="30279"/>
            <a:stretch/>
          </p:blipFill>
          <p:spPr bwMode="auto">
            <a:xfrm>
              <a:off x="2522474" y="1562867"/>
              <a:ext cx="235736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5" name="Picture 5"/>
            <p:cNvPicPr>
              <a:picLocks noChangeAspect="1" noChangeArrowheads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697" t="30623" r="26130" b="30279"/>
            <a:stretch/>
          </p:blipFill>
          <p:spPr bwMode="auto">
            <a:xfrm>
              <a:off x="2727354" y="1562866"/>
              <a:ext cx="1423573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6" name="Picture 5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2424" t="30623" r="18387" b="30279"/>
            <a:stretch/>
          </p:blipFill>
          <p:spPr bwMode="auto">
            <a:xfrm>
              <a:off x="4150927" y="1562867"/>
              <a:ext cx="64293" cy="2705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7" name="ZoneTexte 56"/>
            <p:cNvSpPr txBox="1"/>
            <p:nvPr/>
          </p:nvSpPr>
          <p:spPr>
            <a:xfrm>
              <a:off x="2758210" y="1612676"/>
              <a:ext cx="1388527" cy="1615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sz="105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/>
                </a:rPr>
                <a:t>SERVICE MANAGEMENT</a:t>
              </a:r>
            </a:p>
          </p:txBody>
        </p:sp>
      </p:grpSp>
      <p:grpSp>
        <p:nvGrpSpPr>
          <p:cNvPr id="58" name="Groupe 57"/>
          <p:cNvGrpSpPr/>
          <p:nvPr/>
        </p:nvGrpSpPr>
        <p:grpSpPr>
          <a:xfrm>
            <a:off x="7624953" y="260648"/>
            <a:ext cx="1310507" cy="270527"/>
            <a:chOff x="6689817" y="1208705"/>
            <a:chExt cx="1310507" cy="270527"/>
          </a:xfrm>
        </p:grpSpPr>
        <p:grpSp>
          <p:nvGrpSpPr>
            <p:cNvPr id="59" name="Groupe 58"/>
            <p:cNvGrpSpPr/>
            <p:nvPr/>
          </p:nvGrpSpPr>
          <p:grpSpPr>
            <a:xfrm>
              <a:off x="6689817" y="1208705"/>
              <a:ext cx="1310507" cy="270527"/>
              <a:chOff x="6691989" y="1222915"/>
              <a:chExt cx="1310507" cy="270527"/>
            </a:xfrm>
          </p:grpSpPr>
          <p:pic>
            <p:nvPicPr>
              <p:cNvPr id="61" name="Picture 5"/>
              <p:cNvPicPr>
                <a:picLocks noChangeAspect="1" noChangeArrowheads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" t="30623" r="66304" b="30279"/>
              <a:stretch/>
            </p:blipFill>
            <p:spPr bwMode="auto">
              <a:xfrm>
                <a:off x="6691989" y="1222915"/>
                <a:ext cx="235736" cy="2705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2" name="Picture 5"/>
              <p:cNvPicPr>
                <a:picLocks noChangeAspect="1" noChangeArrowheads="1"/>
              </p:cNvPicPr>
              <p:nvPr/>
            </p:nvPicPr>
            <p:blipFill rotWithShape="1"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3697" t="30623" r="26130" b="30279"/>
              <a:stretch/>
            </p:blipFill>
            <p:spPr bwMode="auto">
              <a:xfrm>
                <a:off x="6913164" y="1222915"/>
                <a:ext cx="1025039" cy="2705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3" name="Picture 5"/>
              <p:cNvPicPr>
                <a:picLocks noChangeAspect="1" noChangeArrowheads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2424" t="30623" r="18387" b="30279"/>
              <a:stretch/>
            </p:blipFill>
            <p:spPr bwMode="auto">
              <a:xfrm>
                <a:off x="7938203" y="1222915"/>
                <a:ext cx="64293" cy="2705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0" name="ZoneTexte 59"/>
            <p:cNvSpPr txBox="1"/>
            <p:nvPr/>
          </p:nvSpPr>
          <p:spPr>
            <a:xfrm>
              <a:off x="6925553" y="1258514"/>
              <a:ext cx="929561" cy="1615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fr-FR" sz="105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/>
                </a:rPr>
                <a:t>ORGANISATION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03510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609371" y="5549205"/>
            <a:ext cx="1512168" cy="9361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309320"/>
            <a:ext cx="9144000" cy="5760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 dirty="0"/>
          </a:p>
        </p:txBody>
      </p:sp>
      <p:sp>
        <p:nvSpPr>
          <p:cNvPr id="5" name="Rectangle 4"/>
          <p:cNvSpPr/>
          <p:nvPr/>
        </p:nvSpPr>
        <p:spPr>
          <a:xfrm>
            <a:off x="1488691" y="5157192"/>
            <a:ext cx="612068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0"/>
              </a:spcAft>
            </a:pPr>
            <a:r>
              <a:rPr lang="fr-FR" sz="1100" dirty="0">
                <a:solidFill>
                  <a:srgbClr val="808080"/>
                </a:solidFill>
                <a:latin typeface="Arial"/>
                <a:ea typeface="Calibri"/>
              </a:rPr>
              <a:t>d²X Expertise</a:t>
            </a:r>
            <a:endParaRPr lang="fr-FR" sz="1100" dirty="0">
              <a:solidFill>
                <a:srgbClr val="548DD4"/>
              </a:solidFill>
              <a:latin typeface="Arial"/>
              <a:ea typeface="Calibri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FR" sz="600" dirty="0">
                <a:solidFill>
                  <a:schemeClr val="bg2">
                    <a:lumMod val="50000"/>
                    <a:lumOff val="50000"/>
                  </a:schemeClr>
                </a:solidFill>
                <a:latin typeface="Arial"/>
                <a:ea typeface="Calibri"/>
              </a:rPr>
              <a:t>Société par Actions Simplifiée au capital de 134 000 €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FR" sz="600" dirty="0">
                <a:solidFill>
                  <a:schemeClr val="bg2">
                    <a:lumMod val="50000"/>
                    <a:lumOff val="50000"/>
                  </a:schemeClr>
                </a:solidFill>
                <a:latin typeface="Arial"/>
                <a:ea typeface="Calibri"/>
              </a:rPr>
              <a:t>Immatriculée sous le n° 509 456 810 RCS Lyon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fr-FR" sz="600" dirty="0">
                <a:solidFill>
                  <a:schemeClr val="bg2">
                    <a:lumMod val="50000"/>
                    <a:lumOff val="50000"/>
                  </a:schemeClr>
                </a:solidFill>
                <a:latin typeface="Arial"/>
                <a:ea typeface="Calibri"/>
              </a:rPr>
              <a:t>Siège social : 21 rue Francois GARCIN, 69003 LYON</a:t>
            </a:r>
            <a:endParaRPr lang="fr-FR" sz="600" dirty="0">
              <a:solidFill>
                <a:schemeClr val="bg2">
                  <a:lumMod val="50000"/>
                  <a:lumOff val="50000"/>
                </a:schemeClr>
              </a:solidFill>
              <a:effectLst/>
              <a:latin typeface="Arial"/>
              <a:ea typeface="Calibri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5810374"/>
            <a:ext cx="9144000" cy="1075010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400"/>
          </a:p>
        </p:txBody>
      </p:sp>
      <p:sp>
        <p:nvSpPr>
          <p:cNvPr id="8" name="ZoneTexte 7"/>
          <p:cNvSpPr txBox="1"/>
          <p:nvPr/>
        </p:nvSpPr>
        <p:spPr>
          <a:xfrm>
            <a:off x="107504" y="5838944"/>
            <a:ext cx="1872208" cy="738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000" b="1" dirty="0">
                <a:solidFill>
                  <a:schemeClr val="tx1"/>
                </a:solidFill>
              </a:rPr>
              <a:t>FRANCE– Siège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21 rue François GARCIN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69003 LYON</a:t>
            </a:r>
          </a:p>
          <a:p>
            <a:pPr>
              <a:defRPr/>
            </a:pPr>
            <a:endParaRPr lang="fr-FR" sz="8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+33 4 78 94 87 87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1839247" y="5838944"/>
            <a:ext cx="1940665" cy="6155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000" b="1" dirty="0">
                <a:solidFill>
                  <a:schemeClr val="tx1"/>
                </a:solidFill>
              </a:rPr>
              <a:t>FRANCE– Paris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6 bis rue des Graviers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92 200  Neuilly sur Seine</a:t>
            </a:r>
          </a:p>
          <a:p>
            <a:pPr>
              <a:defRPr/>
            </a:pPr>
            <a:endParaRPr lang="fr-FR" sz="800" dirty="0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046988" y="5838944"/>
            <a:ext cx="2477340" cy="738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000" b="1" dirty="0">
                <a:solidFill>
                  <a:schemeClr val="tx1"/>
                </a:solidFill>
              </a:rPr>
              <a:t>SINGAPOUR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#20-61 Tower 2 One Raffles Place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048616 Singapore</a:t>
            </a:r>
          </a:p>
          <a:p>
            <a:pPr>
              <a:defRPr/>
            </a:pPr>
            <a:endParaRPr lang="fr-FR" sz="8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+65 8726 6865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563888" y="5838944"/>
            <a:ext cx="1863502" cy="7386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000" b="1" dirty="0">
                <a:solidFill>
                  <a:schemeClr val="tx1"/>
                </a:solidFill>
              </a:rPr>
              <a:t>SUISSE– Genève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Avenue industrielle 4-6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CH 1227 Carouge</a:t>
            </a:r>
          </a:p>
          <a:p>
            <a:pPr>
              <a:defRPr/>
            </a:pPr>
            <a:endParaRPr lang="fr-FR" sz="8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+41 22 300 65 64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7092280" y="5838944"/>
            <a:ext cx="2232248" cy="90024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000" b="1" dirty="0">
                <a:solidFill>
                  <a:schemeClr val="tx1"/>
                </a:solidFill>
              </a:rPr>
              <a:t>MONTREAL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1250 Boulevard René Lévesque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West suite 2200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Montréal  QC H3B 4W8</a:t>
            </a:r>
          </a:p>
          <a:p>
            <a:pPr>
              <a:defRPr/>
            </a:pPr>
            <a:r>
              <a:rPr lang="fr-FR" sz="800" dirty="0">
                <a:solidFill>
                  <a:schemeClr val="tx1"/>
                </a:solidFill>
              </a:rPr>
              <a:t>+1 (514) 989 24 82</a:t>
            </a:r>
          </a:p>
          <a:p>
            <a:pPr>
              <a:defRPr/>
            </a:pPr>
            <a:endParaRPr lang="fr-FR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909572"/>
      </p:ext>
    </p:extLst>
  </p:cSld>
  <p:clrMapOvr>
    <a:masterClrMapping/>
  </p:clrMapOvr>
</p:sld>
</file>

<file path=ppt/theme/theme1.xml><?xml version="1.0" encoding="utf-8"?>
<a:theme xmlns:a="http://schemas.openxmlformats.org/drawingml/2006/main" name="Antenne paraboliq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ntenne parabolique">
      <a:majorFont>
        <a:latin typeface="Arial Black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extLst/>
      </a:spPr>
      <a:bodyPr/>
      <a:lstStyle>
        <a:defPPr>
          <a:defRPr sz="1100" dirty="0">
            <a:solidFill>
              <a:schemeClr val="bg2">
                <a:lumMod val="65000"/>
                <a:lumOff val="35000"/>
              </a:schemeClr>
            </a:solidFill>
            <a:latin typeface="Verdana" pitchFamily="34" charset="0"/>
            <a:cs typeface="Arial" charset="0"/>
          </a:defRPr>
        </a:defPPr>
      </a:lstStyle>
      <a:style>
        <a:lnRef idx="0">
          <a:scrgbClr r="0" g="0" b="0"/>
        </a:lnRef>
        <a:fillRef idx="1001">
          <a:schemeClr val="lt1"/>
        </a:fillRef>
        <a:effectRef idx="0">
          <a:scrgbClr r="0" g="0" b="0"/>
        </a:effectRef>
        <a:fontRef idx="major"/>
      </a:style>
    </a:txDef>
  </a:objectDefaults>
  <a:extraClrSchemeLst>
    <a:extraClrScheme>
      <a:clrScheme name="Antenne parabolique 1">
        <a:dk1>
          <a:srgbClr val="660000"/>
        </a:dk1>
        <a:lt1>
          <a:srgbClr val="FFFFFF"/>
        </a:lt1>
        <a:dk2>
          <a:srgbClr val="A80000"/>
        </a:dk2>
        <a:lt2>
          <a:srgbClr val="FFFF99"/>
        </a:lt2>
        <a:accent1>
          <a:srgbClr val="FF6600"/>
        </a:accent1>
        <a:accent2>
          <a:srgbClr val="6A0000"/>
        </a:accent2>
        <a:accent3>
          <a:srgbClr val="D1AAAA"/>
        </a:accent3>
        <a:accent4>
          <a:srgbClr val="DADADA"/>
        </a:accent4>
        <a:accent5>
          <a:srgbClr val="FFB8AA"/>
        </a:accent5>
        <a:accent6>
          <a:srgbClr val="5F00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2">
        <a:dk1>
          <a:srgbClr val="6A4700"/>
        </a:dk1>
        <a:lt1>
          <a:srgbClr val="FFFFFF"/>
        </a:lt1>
        <a:dk2>
          <a:srgbClr val="522900"/>
        </a:dk2>
        <a:lt2>
          <a:srgbClr val="FFFF99"/>
        </a:lt2>
        <a:accent1>
          <a:srgbClr val="CC9900"/>
        </a:accent1>
        <a:accent2>
          <a:srgbClr val="9C7300"/>
        </a:accent2>
        <a:accent3>
          <a:srgbClr val="B3ACAA"/>
        </a:accent3>
        <a:accent4>
          <a:srgbClr val="DADADA"/>
        </a:accent4>
        <a:accent5>
          <a:srgbClr val="E2CAAA"/>
        </a:accent5>
        <a:accent6>
          <a:srgbClr val="8D6800"/>
        </a:accent6>
        <a:hlink>
          <a:srgbClr val="FF99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3">
        <a:dk1>
          <a:srgbClr val="495630"/>
        </a:dk1>
        <a:lt1>
          <a:srgbClr val="FFFFCC"/>
        </a:lt1>
        <a:dk2>
          <a:srgbClr val="2D361C"/>
        </a:dk2>
        <a:lt2>
          <a:srgbClr val="BAD38D"/>
        </a:lt2>
        <a:accent1>
          <a:srgbClr val="68803E"/>
        </a:accent1>
        <a:accent2>
          <a:srgbClr val="556636"/>
        </a:accent2>
        <a:accent3>
          <a:srgbClr val="ADAEAB"/>
        </a:accent3>
        <a:accent4>
          <a:srgbClr val="DADAAE"/>
        </a:accent4>
        <a:accent5>
          <a:srgbClr val="B9C0AF"/>
        </a:accent5>
        <a:accent6>
          <a:srgbClr val="4C5C30"/>
        </a:accent6>
        <a:hlink>
          <a:srgbClr val="339933"/>
        </a:hlink>
        <a:folHlink>
          <a:srgbClr val="D9D4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4">
        <a:dk1>
          <a:srgbClr val="666A5C"/>
        </a:dk1>
        <a:lt1>
          <a:srgbClr val="FFFFFF"/>
        </a:lt1>
        <a:dk2>
          <a:srgbClr val="757868"/>
        </a:dk2>
        <a:lt2>
          <a:srgbClr val="C4C3AA"/>
        </a:lt2>
        <a:accent1>
          <a:srgbClr val="9AC2C0"/>
        </a:accent1>
        <a:accent2>
          <a:srgbClr val="4D4F45"/>
        </a:accent2>
        <a:accent3>
          <a:srgbClr val="BDBEB9"/>
        </a:accent3>
        <a:accent4>
          <a:srgbClr val="DADADA"/>
        </a:accent4>
        <a:accent5>
          <a:srgbClr val="CADDDC"/>
        </a:accent5>
        <a:accent6>
          <a:srgbClr val="45473E"/>
        </a:accent6>
        <a:hlink>
          <a:srgbClr val="009999"/>
        </a:hlink>
        <a:folHlink>
          <a:srgbClr val="BFCB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5">
        <a:dk1>
          <a:srgbClr val="006664"/>
        </a:dk1>
        <a:lt1>
          <a:srgbClr val="FFFFFF"/>
        </a:lt1>
        <a:dk2>
          <a:srgbClr val="00908D"/>
        </a:dk2>
        <a:lt2>
          <a:srgbClr val="ADE5CD"/>
        </a:lt2>
        <a:accent1>
          <a:srgbClr val="00CCFF"/>
        </a:accent1>
        <a:accent2>
          <a:srgbClr val="006666"/>
        </a:accent2>
        <a:accent3>
          <a:srgbClr val="AAC6C5"/>
        </a:accent3>
        <a:accent4>
          <a:srgbClr val="DADADA"/>
        </a:accent4>
        <a:accent5>
          <a:srgbClr val="AAE2FF"/>
        </a:accent5>
        <a:accent6>
          <a:srgbClr val="005C5C"/>
        </a:accent6>
        <a:hlink>
          <a:srgbClr val="6DD8DB"/>
        </a:hlink>
        <a:folHlink>
          <a:srgbClr val="C5E2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6">
        <a:dk1>
          <a:srgbClr val="000000"/>
        </a:dk1>
        <a:lt1>
          <a:srgbClr val="DDDCC5"/>
        </a:lt1>
        <a:dk2>
          <a:srgbClr val="000000"/>
        </a:dk2>
        <a:lt2>
          <a:srgbClr val="B9B695"/>
        </a:lt2>
        <a:accent1>
          <a:srgbClr val="EAEBE9"/>
        </a:accent1>
        <a:accent2>
          <a:srgbClr val="BFBFAB"/>
        </a:accent2>
        <a:accent3>
          <a:srgbClr val="EBEBDF"/>
        </a:accent3>
        <a:accent4>
          <a:srgbClr val="000000"/>
        </a:accent4>
        <a:accent5>
          <a:srgbClr val="F3F3F2"/>
        </a:accent5>
        <a:accent6>
          <a:srgbClr val="ADAD9B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tenne paraboliqu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ADB8CA"/>
        </a:accent5>
        <a:accent6>
          <a:srgbClr val="555555"/>
        </a:accent6>
        <a:hlink>
          <a:srgbClr val="BBE5FF"/>
        </a:hlink>
        <a:folHlink>
          <a:srgbClr val="B6B3E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8">
        <a:dk1>
          <a:srgbClr val="000090"/>
        </a:dk1>
        <a:lt1>
          <a:srgbClr val="EAEAEA"/>
        </a:lt1>
        <a:dk2>
          <a:srgbClr val="3A3AB2"/>
        </a:dk2>
        <a:lt2>
          <a:srgbClr val="CAD4DC"/>
        </a:lt2>
        <a:accent1>
          <a:srgbClr val="3974AF"/>
        </a:accent1>
        <a:accent2>
          <a:srgbClr val="232369"/>
        </a:accent2>
        <a:accent3>
          <a:srgbClr val="AEAED5"/>
        </a:accent3>
        <a:accent4>
          <a:srgbClr val="C8C8C8"/>
        </a:accent4>
        <a:accent5>
          <a:srgbClr val="AEBCD4"/>
        </a:accent5>
        <a:accent6>
          <a:srgbClr val="1F1F5E"/>
        </a:accent6>
        <a:hlink>
          <a:srgbClr val="00CCFF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9">
        <a:dk1>
          <a:srgbClr val="9C9C9C"/>
        </a:dk1>
        <a:lt1>
          <a:srgbClr val="FFFFFF"/>
        </a:lt1>
        <a:dk2>
          <a:srgbClr val="8696CA"/>
        </a:dk2>
        <a:lt2>
          <a:srgbClr val="FFFFFF"/>
        </a:lt2>
        <a:accent1>
          <a:srgbClr val="97D1D5"/>
        </a:accent1>
        <a:accent2>
          <a:srgbClr val="666699"/>
        </a:accent2>
        <a:accent3>
          <a:srgbClr val="C3C9E1"/>
        </a:accent3>
        <a:accent4>
          <a:srgbClr val="DADADA"/>
        </a:accent4>
        <a:accent5>
          <a:srgbClr val="C9E5E7"/>
        </a:accent5>
        <a:accent6>
          <a:srgbClr val="5C5C8A"/>
        </a:accent6>
        <a:hlink>
          <a:srgbClr val="0000FF"/>
        </a:hlink>
        <a:folHlink>
          <a:srgbClr val="00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8050</TotalTime>
  <Words>283</Words>
  <Application>Microsoft Office PowerPoint</Application>
  <PresentationFormat>Affichage à l'écran (4:3)</PresentationFormat>
  <Paragraphs>65</Paragraphs>
  <Slides>3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13" baseType="lpstr">
      <vt:lpstr>Arial</vt:lpstr>
      <vt:lpstr>Arial Black</vt:lpstr>
      <vt:lpstr>Calibri</vt:lpstr>
      <vt:lpstr>GLYPHICONS</vt:lpstr>
      <vt:lpstr>Segoe Script</vt:lpstr>
      <vt:lpstr>Segoe UI</vt:lpstr>
      <vt:lpstr>Verdana</vt:lpstr>
      <vt:lpstr>Wingdings</vt:lpstr>
      <vt:lpstr>Wingdings 3</vt:lpstr>
      <vt:lpstr>Antenne parabolique</vt:lpstr>
      <vt:lpstr>d²X Expertise  Références</vt:lpstr>
      <vt:lpstr>Présentation PowerPoint</vt:lpstr>
      <vt:lpstr>Présentation PowerPoint</vt:lpstr>
    </vt:vector>
  </TitlesOfParts>
  <Company>d²X Expertise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Référence set</dc:title>
  <dc:creator>bdebalmann</dc:creator>
  <cp:lastModifiedBy>sboulanger</cp:lastModifiedBy>
  <cp:revision>648</cp:revision>
  <cp:lastPrinted>2016-02-10T10:42:30Z</cp:lastPrinted>
  <dcterms:created xsi:type="dcterms:W3CDTF">2008-09-19T12:14:29Z</dcterms:created>
  <dcterms:modified xsi:type="dcterms:W3CDTF">2016-03-01T16:18:46Z</dcterms:modified>
</cp:coreProperties>
</file>